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6" r:id="rId2"/>
    <p:sldId id="1809" r:id="rId3"/>
    <p:sldId id="1808" r:id="rId4"/>
    <p:sldId id="365" r:id="rId5"/>
    <p:sldId id="366" r:id="rId6"/>
    <p:sldId id="452" r:id="rId7"/>
    <p:sldId id="1788" r:id="rId8"/>
    <p:sldId id="1789" r:id="rId9"/>
    <p:sldId id="1790" r:id="rId10"/>
    <p:sldId id="1810" r:id="rId11"/>
    <p:sldId id="1083" r:id="rId12"/>
    <p:sldId id="1084" r:id="rId13"/>
    <p:sldId id="1076" r:id="rId14"/>
    <p:sldId id="1077" r:id="rId15"/>
    <p:sldId id="278" r:id="rId16"/>
    <p:sldId id="1080" r:id="rId17"/>
    <p:sldId id="431" r:id="rId18"/>
    <p:sldId id="457" r:id="rId19"/>
    <p:sldId id="1780" r:id="rId20"/>
    <p:sldId id="1781" r:id="rId21"/>
    <p:sldId id="294" r:id="rId22"/>
    <p:sldId id="453" r:id="rId23"/>
    <p:sldId id="324" r:id="rId24"/>
    <p:sldId id="477" r:id="rId25"/>
    <p:sldId id="257" r:id="rId26"/>
    <p:sldId id="261" r:id="rId27"/>
    <p:sldId id="1494" r:id="rId28"/>
    <p:sldId id="1811" r:id="rId29"/>
    <p:sldId id="264" r:id="rId30"/>
    <p:sldId id="262" r:id="rId31"/>
    <p:sldId id="266" r:id="rId32"/>
    <p:sldId id="269" r:id="rId33"/>
    <p:sldId id="268" r:id="rId34"/>
    <p:sldId id="272" r:id="rId35"/>
    <p:sldId id="271" r:id="rId36"/>
    <p:sldId id="1753" r:id="rId37"/>
    <p:sldId id="1754" r:id="rId38"/>
    <p:sldId id="1755" r:id="rId39"/>
    <p:sldId id="1756" r:id="rId40"/>
    <p:sldId id="1757" r:id="rId41"/>
    <p:sldId id="1758" r:id="rId42"/>
    <p:sldId id="1759" r:id="rId43"/>
    <p:sldId id="1760" r:id="rId44"/>
    <p:sldId id="1761" r:id="rId45"/>
    <p:sldId id="1762" r:id="rId46"/>
    <p:sldId id="1763" r:id="rId47"/>
    <p:sldId id="1764" r:id="rId48"/>
    <p:sldId id="1765" r:id="rId49"/>
    <p:sldId id="1766" r:id="rId50"/>
    <p:sldId id="1767" r:id="rId51"/>
    <p:sldId id="1768" r:id="rId52"/>
    <p:sldId id="1812" r:id="rId53"/>
    <p:sldId id="661" r:id="rId54"/>
    <p:sldId id="1120" r:id="rId55"/>
    <p:sldId id="372" r:id="rId56"/>
    <p:sldId id="1814" r:id="rId57"/>
    <p:sldId id="1813" r:id="rId58"/>
    <p:sldId id="1234" r:id="rId5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sorterViewPr>
    <p:cViewPr>
      <p:scale>
        <a:sx n="100" d="100"/>
        <a:sy n="100" d="100"/>
      </p:scale>
      <p:origin x="0" y="-2228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FCD68F98-B7FE-4201-BFC8-B34A56977034}" type="datetimeFigureOut">
              <a:rPr lang="en-AU" smtClean="0"/>
              <a:t>26/02/2021</a:t>
            </a:fld>
            <a:endParaRPr lang="en-AU"/>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E68A8057-3E94-4C8E-85B1-3A5A4330D0EA}" type="slidenum">
              <a:rPr lang="en-AU" smtClean="0"/>
              <a:t>‹#›</a:t>
            </a:fld>
            <a:endParaRPr lang="en-AU"/>
          </a:p>
        </p:txBody>
      </p:sp>
    </p:spTree>
    <p:extLst>
      <p:ext uri="{BB962C8B-B14F-4D97-AF65-F5344CB8AC3E}">
        <p14:creationId xmlns:p14="http://schemas.microsoft.com/office/powerpoint/2010/main" val="4051568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CEBF251-9169-4A6F-90AB-4CDDDF1EAE33}" type="slidenum">
              <a:rPr lang="en-US" altLang="en-US" smtClean="0"/>
              <a:pPr eaLnBrk="1" hangingPunct="1">
                <a:spcBef>
                  <a:spcPct val="0"/>
                </a:spcBef>
              </a:pPr>
              <a:t>5</a:t>
            </a:fld>
            <a:endParaRPr lang="en-US" altLang="en-US"/>
          </a:p>
        </p:txBody>
      </p:sp>
      <p:sp>
        <p:nvSpPr>
          <p:cNvPr id="315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5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latin typeface="Arial" charset="0"/>
            </a:endParaRPr>
          </a:p>
        </p:txBody>
      </p:sp>
    </p:spTree>
    <p:extLst>
      <p:ext uri="{BB962C8B-B14F-4D97-AF65-F5344CB8AC3E}">
        <p14:creationId xmlns:p14="http://schemas.microsoft.com/office/powerpoint/2010/main" val="328851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CEBF251-9169-4A6F-90AB-4CDDDF1EAE33}" type="slidenum">
              <a:rPr lang="en-US" altLang="en-US" smtClean="0"/>
              <a:pPr eaLnBrk="1" hangingPunct="1">
                <a:spcBef>
                  <a:spcPct val="0"/>
                </a:spcBef>
              </a:pPr>
              <a:t>19</a:t>
            </a:fld>
            <a:endParaRPr lang="en-US" altLang="en-US"/>
          </a:p>
        </p:txBody>
      </p:sp>
      <p:sp>
        <p:nvSpPr>
          <p:cNvPr id="315395" name="Rectangle 2"/>
          <p:cNvSpPr>
            <a:spLocks noGrp="1" noRot="1" noChangeAspect="1" noChangeArrowheads="1" noTextEdit="1"/>
          </p:cNvSpPr>
          <p:nvPr>
            <p:ph type="sldImg"/>
          </p:nvPr>
        </p:nvSpPr>
        <p:spPr bwMode="auto">
          <a:xfrm>
            <a:off x="357188" y="1241425"/>
            <a:ext cx="5954712"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5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Slide Image Placeholder 1"/>
          <p:cNvSpPr>
            <a:spLocks noGrp="1" noRot="1" noChangeAspect="1" noTextEdit="1"/>
          </p:cNvSpPr>
          <p:nvPr>
            <p:ph type="sldImg"/>
          </p:nvPr>
        </p:nvSpPr>
        <p:spPr bwMode="auto">
          <a:xfrm>
            <a:off x="357188" y="1241425"/>
            <a:ext cx="5954712" cy="3349625"/>
          </a:xfrm>
          <a:noFill/>
          <a:ln>
            <a:solidFill>
              <a:srgbClr val="000000"/>
            </a:solidFill>
            <a:miter lim="800000"/>
            <a:headEnd/>
            <a:tailEnd/>
          </a:ln>
        </p:spPr>
      </p:sp>
      <p:sp>
        <p:nvSpPr>
          <p:cNvPr id="3758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AU"/>
          </a:p>
        </p:txBody>
      </p:sp>
      <p:sp>
        <p:nvSpPr>
          <p:cNvPr id="4" name="Slide Number Placeholder 3"/>
          <p:cNvSpPr>
            <a:spLocks noGrp="1"/>
          </p:cNvSpPr>
          <p:nvPr>
            <p:ph type="sldNum" sz="quarter" idx="5"/>
          </p:nvPr>
        </p:nvSpPr>
        <p:spPr/>
        <p:txBody>
          <a:bodyPr/>
          <a:lstStyle/>
          <a:p>
            <a:pPr>
              <a:defRPr/>
            </a:pPr>
            <a:fld id="{7A6FB443-D451-4FA2-90D4-1C7E3E60B66E}" type="slidenum">
              <a:rPr lang="en-AU" smtClean="0"/>
              <a:pPr>
                <a:defRPr/>
              </a:pPr>
              <a:t>22</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9F26D-9C8E-484C-81DC-142FA495ED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7A284B7C-5067-4C38-AF21-086C5D9BAA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A4135562-2EE2-465C-BE4E-E1FA1A389C42}"/>
              </a:ext>
            </a:extLst>
          </p:cNvPr>
          <p:cNvSpPr>
            <a:spLocks noGrp="1"/>
          </p:cNvSpPr>
          <p:nvPr>
            <p:ph type="dt" sz="half" idx="10"/>
          </p:nvPr>
        </p:nvSpPr>
        <p:spPr/>
        <p:txBody>
          <a:bodyPr/>
          <a:lstStyle/>
          <a:p>
            <a:fld id="{E5366B01-C30A-4840-B375-8D05FC8C0EE7}" type="datetimeFigureOut">
              <a:rPr lang="en-AU" smtClean="0"/>
              <a:t>26/02/2021</a:t>
            </a:fld>
            <a:endParaRPr lang="en-AU"/>
          </a:p>
        </p:txBody>
      </p:sp>
      <p:sp>
        <p:nvSpPr>
          <p:cNvPr id="5" name="Footer Placeholder 4">
            <a:extLst>
              <a:ext uri="{FF2B5EF4-FFF2-40B4-BE49-F238E27FC236}">
                <a16:creationId xmlns:a16="http://schemas.microsoft.com/office/drawing/2014/main" id="{BCB8FE84-421A-4639-8AC7-AED5AAE8BA8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B2DA374-4D5F-4853-AAFB-D739008C5274}"/>
              </a:ext>
            </a:extLst>
          </p:cNvPr>
          <p:cNvSpPr>
            <a:spLocks noGrp="1"/>
          </p:cNvSpPr>
          <p:nvPr>
            <p:ph type="sldNum" sz="quarter" idx="12"/>
          </p:nvPr>
        </p:nvSpPr>
        <p:spPr/>
        <p:txBody>
          <a:bodyPr/>
          <a:lstStyle/>
          <a:p>
            <a:fld id="{82F768C2-317D-48E8-847A-152ED87ECA9A}" type="slidenum">
              <a:rPr lang="en-AU" smtClean="0"/>
              <a:t>‹#›</a:t>
            </a:fld>
            <a:endParaRPr lang="en-AU"/>
          </a:p>
        </p:txBody>
      </p:sp>
    </p:spTree>
    <p:extLst>
      <p:ext uri="{BB962C8B-B14F-4D97-AF65-F5344CB8AC3E}">
        <p14:creationId xmlns:p14="http://schemas.microsoft.com/office/powerpoint/2010/main" val="1764037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617EF-A5FA-4F0A-8C78-C4ECBAF168DD}"/>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A8F821D-B499-479B-B023-B1C865C474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7624DD4-6EA9-4698-B872-EFCFAE192F85}"/>
              </a:ext>
            </a:extLst>
          </p:cNvPr>
          <p:cNvSpPr>
            <a:spLocks noGrp="1"/>
          </p:cNvSpPr>
          <p:nvPr>
            <p:ph type="dt" sz="half" idx="10"/>
          </p:nvPr>
        </p:nvSpPr>
        <p:spPr/>
        <p:txBody>
          <a:bodyPr/>
          <a:lstStyle/>
          <a:p>
            <a:fld id="{E5366B01-C30A-4840-B375-8D05FC8C0EE7}" type="datetimeFigureOut">
              <a:rPr lang="en-AU" smtClean="0"/>
              <a:t>26/02/2021</a:t>
            </a:fld>
            <a:endParaRPr lang="en-AU"/>
          </a:p>
        </p:txBody>
      </p:sp>
      <p:sp>
        <p:nvSpPr>
          <p:cNvPr id="5" name="Footer Placeholder 4">
            <a:extLst>
              <a:ext uri="{FF2B5EF4-FFF2-40B4-BE49-F238E27FC236}">
                <a16:creationId xmlns:a16="http://schemas.microsoft.com/office/drawing/2014/main" id="{DA961DF0-6D89-4D9E-91ED-2854557C363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34154BA-9103-4E6E-A4B2-9E1E85410AB0}"/>
              </a:ext>
            </a:extLst>
          </p:cNvPr>
          <p:cNvSpPr>
            <a:spLocks noGrp="1"/>
          </p:cNvSpPr>
          <p:nvPr>
            <p:ph type="sldNum" sz="quarter" idx="12"/>
          </p:nvPr>
        </p:nvSpPr>
        <p:spPr/>
        <p:txBody>
          <a:bodyPr/>
          <a:lstStyle/>
          <a:p>
            <a:fld id="{82F768C2-317D-48E8-847A-152ED87ECA9A}" type="slidenum">
              <a:rPr lang="en-AU" smtClean="0"/>
              <a:t>‹#›</a:t>
            </a:fld>
            <a:endParaRPr lang="en-AU"/>
          </a:p>
        </p:txBody>
      </p:sp>
    </p:spTree>
    <p:extLst>
      <p:ext uri="{BB962C8B-B14F-4D97-AF65-F5344CB8AC3E}">
        <p14:creationId xmlns:p14="http://schemas.microsoft.com/office/powerpoint/2010/main" val="2622779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6D9EB7-4AAB-4C44-998A-55C86A319B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D00A1DDF-7DC3-4119-93F8-1361A07F27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0121A4B-BF28-42C4-A6BE-B1025EAF84A7}"/>
              </a:ext>
            </a:extLst>
          </p:cNvPr>
          <p:cNvSpPr>
            <a:spLocks noGrp="1"/>
          </p:cNvSpPr>
          <p:nvPr>
            <p:ph type="dt" sz="half" idx="10"/>
          </p:nvPr>
        </p:nvSpPr>
        <p:spPr/>
        <p:txBody>
          <a:bodyPr/>
          <a:lstStyle/>
          <a:p>
            <a:fld id="{E5366B01-C30A-4840-B375-8D05FC8C0EE7}" type="datetimeFigureOut">
              <a:rPr lang="en-AU" smtClean="0"/>
              <a:t>26/02/2021</a:t>
            </a:fld>
            <a:endParaRPr lang="en-AU"/>
          </a:p>
        </p:txBody>
      </p:sp>
      <p:sp>
        <p:nvSpPr>
          <p:cNvPr id="5" name="Footer Placeholder 4">
            <a:extLst>
              <a:ext uri="{FF2B5EF4-FFF2-40B4-BE49-F238E27FC236}">
                <a16:creationId xmlns:a16="http://schemas.microsoft.com/office/drawing/2014/main" id="{91BB1E36-5509-49D1-9823-D1B0D52F483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B689045-A255-4009-8D5E-33996E51844A}"/>
              </a:ext>
            </a:extLst>
          </p:cNvPr>
          <p:cNvSpPr>
            <a:spLocks noGrp="1"/>
          </p:cNvSpPr>
          <p:nvPr>
            <p:ph type="sldNum" sz="quarter" idx="12"/>
          </p:nvPr>
        </p:nvSpPr>
        <p:spPr/>
        <p:txBody>
          <a:bodyPr/>
          <a:lstStyle/>
          <a:p>
            <a:fld id="{82F768C2-317D-48E8-847A-152ED87ECA9A}" type="slidenum">
              <a:rPr lang="en-AU" smtClean="0"/>
              <a:t>‹#›</a:t>
            </a:fld>
            <a:endParaRPr lang="en-AU"/>
          </a:p>
        </p:txBody>
      </p:sp>
    </p:spTree>
    <p:extLst>
      <p:ext uri="{BB962C8B-B14F-4D97-AF65-F5344CB8AC3E}">
        <p14:creationId xmlns:p14="http://schemas.microsoft.com/office/powerpoint/2010/main" val="92807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2F9CE-3648-4452-ACD7-8AD929FD48D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7963736-0B86-4FBA-BC63-3CD272ED31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4A3ACAA-515F-4B36-BB87-C603EBDEA9EE}"/>
              </a:ext>
            </a:extLst>
          </p:cNvPr>
          <p:cNvSpPr>
            <a:spLocks noGrp="1"/>
          </p:cNvSpPr>
          <p:nvPr>
            <p:ph type="dt" sz="half" idx="10"/>
          </p:nvPr>
        </p:nvSpPr>
        <p:spPr/>
        <p:txBody>
          <a:bodyPr/>
          <a:lstStyle/>
          <a:p>
            <a:fld id="{E5366B01-C30A-4840-B375-8D05FC8C0EE7}" type="datetimeFigureOut">
              <a:rPr lang="en-AU" smtClean="0"/>
              <a:t>26/02/2021</a:t>
            </a:fld>
            <a:endParaRPr lang="en-AU"/>
          </a:p>
        </p:txBody>
      </p:sp>
      <p:sp>
        <p:nvSpPr>
          <p:cNvPr id="5" name="Footer Placeholder 4">
            <a:extLst>
              <a:ext uri="{FF2B5EF4-FFF2-40B4-BE49-F238E27FC236}">
                <a16:creationId xmlns:a16="http://schemas.microsoft.com/office/drawing/2014/main" id="{394E916A-0162-46E7-94E8-1433E3D4BB8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5F1AC8D-0E3F-4F30-AA17-779EFD9C8CF1}"/>
              </a:ext>
            </a:extLst>
          </p:cNvPr>
          <p:cNvSpPr>
            <a:spLocks noGrp="1"/>
          </p:cNvSpPr>
          <p:nvPr>
            <p:ph type="sldNum" sz="quarter" idx="12"/>
          </p:nvPr>
        </p:nvSpPr>
        <p:spPr/>
        <p:txBody>
          <a:bodyPr/>
          <a:lstStyle/>
          <a:p>
            <a:fld id="{82F768C2-317D-48E8-847A-152ED87ECA9A}" type="slidenum">
              <a:rPr lang="en-AU" smtClean="0"/>
              <a:t>‹#›</a:t>
            </a:fld>
            <a:endParaRPr lang="en-AU"/>
          </a:p>
        </p:txBody>
      </p:sp>
    </p:spTree>
    <p:extLst>
      <p:ext uri="{BB962C8B-B14F-4D97-AF65-F5344CB8AC3E}">
        <p14:creationId xmlns:p14="http://schemas.microsoft.com/office/powerpoint/2010/main" val="898535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7B923-8B5D-4271-8438-961FE76AA5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F6BED793-9D48-4B53-9D17-80DB88418B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1CEA26-0F71-4444-B2AD-017CE9DCAE5D}"/>
              </a:ext>
            </a:extLst>
          </p:cNvPr>
          <p:cNvSpPr>
            <a:spLocks noGrp="1"/>
          </p:cNvSpPr>
          <p:nvPr>
            <p:ph type="dt" sz="half" idx="10"/>
          </p:nvPr>
        </p:nvSpPr>
        <p:spPr/>
        <p:txBody>
          <a:bodyPr/>
          <a:lstStyle/>
          <a:p>
            <a:fld id="{E5366B01-C30A-4840-B375-8D05FC8C0EE7}" type="datetimeFigureOut">
              <a:rPr lang="en-AU" smtClean="0"/>
              <a:t>26/02/2021</a:t>
            </a:fld>
            <a:endParaRPr lang="en-AU"/>
          </a:p>
        </p:txBody>
      </p:sp>
      <p:sp>
        <p:nvSpPr>
          <p:cNvPr id="5" name="Footer Placeholder 4">
            <a:extLst>
              <a:ext uri="{FF2B5EF4-FFF2-40B4-BE49-F238E27FC236}">
                <a16:creationId xmlns:a16="http://schemas.microsoft.com/office/drawing/2014/main" id="{082D3E01-FBD6-4E04-A473-669777A4BA0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EA527F7-1303-4761-A717-965ED6E01A02}"/>
              </a:ext>
            </a:extLst>
          </p:cNvPr>
          <p:cNvSpPr>
            <a:spLocks noGrp="1"/>
          </p:cNvSpPr>
          <p:nvPr>
            <p:ph type="sldNum" sz="quarter" idx="12"/>
          </p:nvPr>
        </p:nvSpPr>
        <p:spPr/>
        <p:txBody>
          <a:bodyPr/>
          <a:lstStyle/>
          <a:p>
            <a:fld id="{82F768C2-317D-48E8-847A-152ED87ECA9A}" type="slidenum">
              <a:rPr lang="en-AU" smtClean="0"/>
              <a:t>‹#›</a:t>
            </a:fld>
            <a:endParaRPr lang="en-AU"/>
          </a:p>
        </p:txBody>
      </p:sp>
    </p:spTree>
    <p:extLst>
      <p:ext uri="{BB962C8B-B14F-4D97-AF65-F5344CB8AC3E}">
        <p14:creationId xmlns:p14="http://schemas.microsoft.com/office/powerpoint/2010/main" val="373214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0E9C5-F505-4A7B-A24B-743A0C86302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C3B0E59-791B-4DBA-9BB6-85306D5354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AF411285-C1FD-49DE-9A4B-6AAED7DEF8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EAA30C69-F228-4717-8C39-0769FE347022}"/>
              </a:ext>
            </a:extLst>
          </p:cNvPr>
          <p:cNvSpPr>
            <a:spLocks noGrp="1"/>
          </p:cNvSpPr>
          <p:nvPr>
            <p:ph type="dt" sz="half" idx="10"/>
          </p:nvPr>
        </p:nvSpPr>
        <p:spPr/>
        <p:txBody>
          <a:bodyPr/>
          <a:lstStyle/>
          <a:p>
            <a:fld id="{E5366B01-C30A-4840-B375-8D05FC8C0EE7}" type="datetimeFigureOut">
              <a:rPr lang="en-AU" smtClean="0"/>
              <a:t>26/02/2021</a:t>
            </a:fld>
            <a:endParaRPr lang="en-AU"/>
          </a:p>
        </p:txBody>
      </p:sp>
      <p:sp>
        <p:nvSpPr>
          <p:cNvPr id="6" name="Footer Placeholder 5">
            <a:extLst>
              <a:ext uri="{FF2B5EF4-FFF2-40B4-BE49-F238E27FC236}">
                <a16:creationId xmlns:a16="http://schemas.microsoft.com/office/drawing/2014/main" id="{E1205FC2-3E27-4B0F-BEE3-50F3C0127EF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17F3CD4-23F7-496D-939F-7173433F291C}"/>
              </a:ext>
            </a:extLst>
          </p:cNvPr>
          <p:cNvSpPr>
            <a:spLocks noGrp="1"/>
          </p:cNvSpPr>
          <p:nvPr>
            <p:ph type="sldNum" sz="quarter" idx="12"/>
          </p:nvPr>
        </p:nvSpPr>
        <p:spPr/>
        <p:txBody>
          <a:bodyPr/>
          <a:lstStyle/>
          <a:p>
            <a:fld id="{82F768C2-317D-48E8-847A-152ED87ECA9A}" type="slidenum">
              <a:rPr lang="en-AU" smtClean="0"/>
              <a:t>‹#›</a:t>
            </a:fld>
            <a:endParaRPr lang="en-AU"/>
          </a:p>
        </p:txBody>
      </p:sp>
    </p:spTree>
    <p:extLst>
      <p:ext uri="{BB962C8B-B14F-4D97-AF65-F5344CB8AC3E}">
        <p14:creationId xmlns:p14="http://schemas.microsoft.com/office/powerpoint/2010/main" val="413276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C62DF-242B-4646-A239-7CFE5F5F2F98}"/>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BE6262D-2F80-4BCC-AFA7-F312DCCC59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C223F1-80A0-41C3-8AF4-9634F347FF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C791653-F13E-4883-8650-1E1754FAAA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A1777E-C356-4712-9B90-207B2103B0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0432D022-F5AD-45F6-B302-35A428E656A3}"/>
              </a:ext>
            </a:extLst>
          </p:cNvPr>
          <p:cNvSpPr>
            <a:spLocks noGrp="1"/>
          </p:cNvSpPr>
          <p:nvPr>
            <p:ph type="dt" sz="half" idx="10"/>
          </p:nvPr>
        </p:nvSpPr>
        <p:spPr/>
        <p:txBody>
          <a:bodyPr/>
          <a:lstStyle/>
          <a:p>
            <a:fld id="{E5366B01-C30A-4840-B375-8D05FC8C0EE7}" type="datetimeFigureOut">
              <a:rPr lang="en-AU" smtClean="0"/>
              <a:t>26/02/2021</a:t>
            </a:fld>
            <a:endParaRPr lang="en-AU"/>
          </a:p>
        </p:txBody>
      </p:sp>
      <p:sp>
        <p:nvSpPr>
          <p:cNvPr id="8" name="Footer Placeholder 7">
            <a:extLst>
              <a:ext uri="{FF2B5EF4-FFF2-40B4-BE49-F238E27FC236}">
                <a16:creationId xmlns:a16="http://schemas.microsoft.com/office/drawing/2014/main" id="{26FB0466-D571-4FBF-BBE7-CAB132A1C9D9}"/>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2D475AC-D48C-4CA7-A81E-8D5693495266}"/>
              </a:ext>
            </a:extLst>
          </p:cNvPr>
          <p:cNvSpPr>
            <a:spLocks noGrp="1"/>
          </p:cNvSpPr>
          <p:nvPr>
            <p:ph type="sldNum" sz="quarter" idx="12"/>
          </p:nvPr>
        </p:nvSpPr>
        <p:spPr/>
        <p:txBody>
          <a:bodyPr/>
          <a:lstStyle/>
          <a:p>
            <a:fld id="{82F768C2-317D-48E8-847A-152ED87ECA9A}" type="slidenum">
              <a:rPr lang="en-AU" smtClean="0"/>
              <a:t>‹#›</a:t>
            </a:fld>
            <a:endParaRPr lang="en-AU"/>
          </a:p>
        </p:txBody>
      </p:sp>
    </p:spTree>
    <p:extLst>
      <p:ext uri="{BB962C8B-B14F-4D97-AF65-F5344CB8AC3E}">
        <p14:creationId xmlns:p14="http://schemas.microsoft.com/office/powerpoint/2010/main" val="1606233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5A705-4749-47EE-9B7E-DE38F3960344}"/>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8FCC792E-75D0-4DF6-9AA5-4958011774E0}"/>
              </a:ext>
            </a:extLst>
          </p:cNvPr>
          <p:cNvSpPr>
            <a:spLocks noGrp="1"/>
          </p:cNvSpPr>
          <p:nvPr>
            <p:ph type="dt" sz="half" idx="10"/>
          </p:nvPr>
        </p:nvSpPr>
        <p:spPr/>
        <p:txBody>
          <a:bodyPr/>
          <a:lstStyle/>
          <a:p>
            <a:fld id="{E5366B01-C30A-4840-B375-8D05FC8C0EE7}" type="datetimeFigureOut">
              <a:rPr lang="en-AU" smtClean="0"/>
              <a:t>26/02/2021</a:t>
            </a:fld>
            <a:endParaRPr lang="en-AU"/>
          </a:p>
        </p:txBody>
      </p:sp>
      <p:sp>
        <p:nvSpPr>
          <p:cNvPr id="4" name="Footer Placeholder 3">
            <a:extLst>
              <a:ext uri="{FF2B5EF4-FFF2-40B4-BE49-F238E27FC236}">
                <a16:creationId xmlns:a16="http://schemas.microsoft.com/office/drawing/2014/main" id="{B5FCE614-7F03-4B4E-8089-3A4AB407E40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30BFE66-FD92-4167-80D6-0726973B1A50}"/>
              </a:ext>
            </a:extLst>
          </p:cNvPr>
          <p:cNvSpPr>
            <a:spLocks noGrp="1"/>
          </p:cNvSpPr>
          <p:nvPr>
            <p:ph type="sldNum" sz="quarter" idx="12"/>
          </p:nvPr>
        </p:nvSpPr>
        <p:spPr/>
        <p:txBody>
          <a:bodyPr/>
          <a:lstStyle/>
          <a:p>
            <a:fld id="{82F768C2-317D-48E8-847A-152ED87ECA9A}" type="slidenum">
              <a:rPr lang="en-AU" smtClean="0"/>
              <a:t>‹#›</a:t>
            </a:fld>
            <a:endParaRPr lang="en-AU"/>
          </a:p>
        </p:txBody>
      </p:sp>
    </p:spTree>
    <p:extLst>
      <p:ext uri="{BB962C8B-B14F-4D97-AF65-F5344CB8AC3E}">
        <p14:creationId xmlns:p14="http://schemas.microsoft.com/office/powerpoint/2010/main" val="588116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4B01F3-EAF8-4D32-A120-6E1A86DA9254}"/>
              </a:ext>
            </a:extLst>
          </p:cNvPr>
          <p:cNvSpPr>
            <a:spLocks noGrp="1"/>
          </p:cNvSpPr>
          <p:nvPr>
            <p:ph type="dt" sz="half" idx="10"/>
          </p:nvPr>
        </p:nvSpPr>
        <p:spPr/>
        <p:txBody>
          <a:bodyPr/>
          <a:lstStyle/>
          <a:p>
            <a:fld id="{E5366B01-C30A-4840-B375-8D05FC8C0EE7}" type="datetimeFigureOut">
              <a:rPr lang="en-AU" smtClean="0"/>
              <a:t>26/02/2021</a:t>
            </a:fld>
            <a:endParaRPr lang="en-AU"/>
          </a:p>
        </p:txBody>
      </p:sp>
      <p:sp>
        <p:nvSpPr>
          <p:cNvPr id="3" name="Footer Placeholder 2">
            <a:extLst>
              <a:ext uri="{FF2B5EF4-FFF2-40B4-BE49-F238E27FC236}">
                <a16:creationId xmlns:a16="http://schemas.microsoft.com/office/drawing/2014/main" id="{281B67B4-4F4C-42ED-AFF7-84B9E57457B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50DECB1C-18FF-4F4E-ADB4-F4C8B45E003B}"/>
              </a:ext>
            </a:extLst>
          </p:cNvPr>
          <p:cNvSpPr>
            <a:spLocks noGrp="1"/>
          </p:cNvSpPr>
          <p:nvPr>
            <p:ph type="sldNum" sz="quarter" idx="12"/>
          </p:nvPr>
        </p:nvSpPr>
        <p:spPr/>
        <p:txBody>
          <a:bodyPr/>
          <a:lstStyle/>
          <a:p>
            <a:fld id="{82F768C2-317D-48E8-847A-152ED87ECA9A}" type="slidenum">
              <a:rPr lang="en-AU" smtClean="0"/>
              <a:t>‹#›</a:t>
            </a:fld>
            <a:endParaRPr lang="en-AU"/>
          </a:p>
        </p:txBody>
      </p:sp>
    </p:spTree>
    <p:extLst>
      <p:ext uri="{BB962C8B-B14F-4D97-AF65-F5344CB8AC3E}">
        <p14:creationId xmlns:p14="http://schemas.microsoft.com/office/powerpoint/2010/main" val="3077426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5B695-1D76-4B6A-B8C9-886691C357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61CA20A8-B815-420D-8378-3272E6650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C948196A-2036-4178-A1A1-1CA1D4795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6C5201-885D-4DF3-B905-AF3703F82C41}"/>
              </a:ext>
            </a:extLst>
          </p:cNvPr>
          <p:cNvSpPr>
            <a:spLocks noGrp="1"/>
          </p:cNvSpPr>
          <p:nvPr>
            <p:ph type="dt" sz="half" idx="10"/>
          </p:nvPr>
        </p:nvSpPr>
        <p:spPr/>
        <p:txBody>
          <a:bodyPr/>
          <a:lstStyle/>
          <a:p>
            <a:fld id="{E5366B01-C30A-4840-B375-8D05FC8C0EE7}" type="datetimeFigureOut">
              <a:rPr lang="en-AU" smtClean="0"/>
              <a:t>26/02/2021</a:t>
            </a:fld>
            <a:endParaRPr lang="en-AU"/>
          </a:p>
        </p:txBody>
      </p:sp>
      <p:sp>
        <p:nvSpPr>
          <p:cNvPr id="6" name="Footer Placeholder 5">
            <a:extLst>
              <a:ext uri="{FF2B5EF4-FFF2-40B4-BE49-F238E27FC236}">
                <a16:creationId xmlns:a16="http://schemas.microsoft.com/office/drawing/2014/main" id="{2853F4EA-D8E5-4C74-968E-58A67E2072D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38CDF64-9FCD-440C-956C-478FD899BCEE}"/>
              </a:ext>
            </a:extLst>
          </p:cNvPr>
          <p:cNvSpPr>
            <a:spLocks noGrp="1"/>
          </p:cNvSpPr>
          <p:nvPr>
            <p:ph type="sldNum" sz="quarter" idx="12"/>
          </p:nvPr>
        </p:nvSpPr>
        <p:spPr/>
        <p:txBody>
          <a:bodyPr/>
          <a:lstStyle/>
          <a:p>
            <a:fld id="{82F768C2-317D-48E8-847A-152ED87ECA9A}" type="slidenum">
              <a:rPr lang="en-AU" smtClean="0"/>
              <a:t>‹#›</a:t>
            </a:fld>
            <a:endParaRPr lang="en-AU"/>
          </a:p>
        </p:txBody>
      </p:sp>
    </p:spTree>
    <p:extLst>
      <p:ext uri="{BB962C8B-B14F-4D97-AF65-F5344CB8AC3E}">
        <p14:creationId xmlns:p14="http://schemas.microsoft.com/office/powerpoint/2010/main" val="2460781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B9B3C-5B99-44C7-B45B-1E9ED00F72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03D5BC23-5EE7-4F5F-A6AB-09EBB0D254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7A5A153F-BA33-4991-A34E-BCB0EA0D1A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935DF-FD30-4CCE-A36A-ECD33FE59693}"/>
              </a:ext>
            </a:extLst>
          </p:cNvPr>
          <p:cNvSpPr>
            <a:spLocks noGrp="1"/>
          </p:cNvSpPr>
          <p:nvPr>
            <p:ph type="dt" sz="half" idx="10"/>
          </p:nvPr>
        </p:nvSpPr>
        <p:spPr/>
        <p:txBody>
          <a:bodyPr/>
          <a:lstStyle/>
          <a:p>
            <a:fld id="{E5366B01-C30A-4840-B375-8D05FC8C0EE7}" type="datetimeFigureOut">
              <a:rPr lang="en-AU" smtClean="0"/>
              <a:t>26/02/2021</a:t>
            </a:fld>
            <a:endParaRPr lang="en-AU"/>
          </a:p>
        </p:txBody>
      </p:sp>
      <p:sp>
        <p:nvSpPr>
          <p:cNvPr id="6" name="Footer Placeholder 5">
            <a:extLst>
              <a:ext uri="{FF2B5EF4-FFF2-40B4-BE49-F238E27FC236}">
                <a16:creationId xmlns:a16="http://schemas.microsoft.com/office/drawing/2014/main" id="{78DF9484-584E-4E6B-8C93-FDDB8F0934F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DC9CDFF-4798-4223-A2E9-50C60C9D8690}"/>
              </a:ext>
            </a:extLst>
          </p:cNvPr>
          <p:cNvSpPr>
            <a:spLocks noGrp="1"/>
          </p:cNvSpPr>
          <p:nvPr>
            <p:ph type="sldNum" sz="quarter" idx="12"/>
          </p:nvPr>
        </p:nvSpPr>
        <p:spPr/>
        <p:txBody>
          <a:bodyPr/>
          <a:lstStyle/>
          <a:p>
            <a:fld id="{82F768C2-317D-48E8-847A-152ED87ECA9A}" type="slidenum">
              <a:rPr lang="en-AU" smtClean="0"/>
              <a:t>‹#›</a:t>
            </a:fld>
            <a:endParaRPr lang="en-AU"/>
          </a:p>
        </p:txBody>
      </p:sp>
    </p:spTree>
    <p:extLst>
      <p:ext uri="{BB962C8B-B14F-4D97-AF65-F5344CB8AC3E}">
        <p14:creationId xmlns:p14="http://schemas.microsoft.com/office/powerpoint/2010/main" val="370388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D96081-0CBC-4354-81AE-634BF31458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2B31008-D2FF-4ED5-A499-747812796A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B4E984E-738B-4D1E-9E02-3609DFCBFF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366B01-C30A-4840-B375-8D05FC8C0EE7}" type="datetimeFigureOut">
              <a:rPr lang="en-AU" smtClean="0"/>
              <a:t>26/02/2021</a:t>
            </a:fld>
            <a:endParaRPr lang="en-AU"/>
          </a:p>
        </p:txBody>
      </p:sp>
      <p:sp>
        <p:nvSpPr>
          <p:cNvPr id="5" name="Footer Placeholder 4">
            <a:extLst>
              <a:ext uri="{FF2B5EF4-FFF2-40B4-BE49-F238E27FC236}">
                <a16:creationId xmlns:a16="http://schemas.microsoft.com/office/drawing/2014/main" id="{D7D37AE3-8CC8-40E2-A7E1-F0A5B18F01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CA5EC75-02E2-4C59-B31C-C854A823AD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F768C2-317D-48E8-847A-152ED87ECA9A}" type="slidenum">
              <a:rPr lang="en-AU" smtClean="0"/>
              <a:t>‹#›</a:t>
            </a:fld>
            <a:endParaRPr lang="en-AU"/>
          </a:p>
        </p:txBody>
      </p:sp>
    </p:spTree>
    <p:extLst>
      <p:ext uri="{BB962C8B-B14F-4D97-AF65-F5344CB8AC3E}">
        <p14:creationId xmlns:p14="http://schemas.microsoft.com/office/powerpoint/2010/main" val="3300270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www.attwoodandgarnettevents.com/" TargetMode="External"/><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7054D-D2E0-444D-A527-0FFED751E299}"/>
              </a:ext>
            </a:extLst>
          </p:cNvPr>
          <p:cNvSpPr>
            <a:spLocks noGrp="1"/>
          </p:cNvSpPr>
          <p:nvPr>
            <p:ph type="ctrTitle"/>
          </p:nvPr>
        </p:nvSpPr>
        <p:spPr/>
        <p:txBody>
          <a:bodyPr/>
          <a:lstStyle/>
          <a:p>
            <a:r>
              <a:rPr lang="en-US" b="1" dirty="0"/>
              <a:t>Eating Disorders and Autism</a:t>
            </a:r>
            <a:endParaRPr lang="en-AU" b="1" dirty="0"/>
          </a:p>
        </p:txBody>
      </p:sp>
      <p:sp>
        <p:nvSpPr>
          <p:cNvPr id="3" name="Subtitle 2">
            <a:extLst>
              <a:ext uri="{FF2B5EF4-FFF2-40B4-BE49-F238E27FC236}">
                <a16:creationId xmlns:a16="http://schemas.microsoft.com/office/drawing/2014/main" id="{9E4C0DA5-D871-43F6-968A-C6A950FAF9A3}"/>
              </a:ext>
            </a:extLst>
          </p:cNvPr>
          <p:cNvSpPr>
            <a:spLocks noGrp="1"/>
          </p:cNvSpPr>
          <p:nvPr>
            <p:ph type="subTitle" idx="1"/>
          </p:nvPr>
        </p:nvSpPr>
        <p:spPr/>
        <p:txBody>
          <a:bodyPr/>
          <a:lstStyle/>
          <a:p>
            <a:r>
              <a:rPr lang="en-AU" dirty="0"/>
              <a:t>27</a:t>
            </a:r>
            <a:r>
              <a:rPr lang="en-AU" baseline="30000" dirty="0"/>
              <a:t>th</a:t>
            </a:r>
            <a:r>
              <a:rPr lang="en-AU" dirty="0"/>
              <a:t> February 2021</a:t>
            </a:r>
          </a:p>
        </p:txBody>
      </p:sp>
    </p:spTree>
    <p:extLst>
      <p:ext uri="{BB962C8B-B14F-4D97-AF65-F5344CB8AC3E}">
        <p14:creationId xmlns:p14="http://schemas.microsoft.com/office/powerpoint/2010/main" val="3596906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9A880-CB97-4374-B593-D5625E4639D0}"/>
              </a:ext>
            </a:extLst>
          </p:cNvPr>
          <p:cNvSpPr>
            <a:spLocks noGrp="1"/>
          </p:cNvSpPr>
          <p:nvPr>
            <p:ph type="title"/>
          </p:nvPr>
        </p:nvSpPr>
        <p:spPr/>
        <p:txBody>
          <a:bodyPr>
            <a:normAutofit/>
          </a:bodyPr>
          <a:lstStyle/>
          <a:p>
            <a:pPr algn="ctr"/>
            <a:r>
              <a:rPr lang="en-AU" sz="5400" b="1" dirty="0"/>
              <a:t>Associated with Autism</a:t>
            </a:r>
          </a:p>
        </p:txBody>
      </p:sp>
      <p:sp>
        <p:nvSpPr>
          <p:cNvPr id="3" name="Content Placeholder 2">
            <a:extLst>
              <a:ext uri="{FF2B5EF4-FFF2-40B4-BE49-F238E27FC236}">
                <a16:creationId xmlns:a16="http://schemas.microsoft.com/office/drawing/2014/main" id="{E56431A4-D146-47CB-B845-4DEC685D667F}"/>
              </a:ext>
            </a:extLst>
          </p:cNvPr>
          <p:cNvSpPr>
            <a:spLocks noGrp="1"/>
          </p:cNvSpPr>
          <p:nvPr>
            <p:ph idx="1"/>
          </p:nvPr>
        </p:nvSpPr>
        <p:spPr/>
        <p:txBody>
          <a:bodyPr/>
          <a:lstStyle/>
          <a:p>
            <a:r>
              <a:rPr lang="en-AU" dirty="0"/>
              <a:t>ADHD </a:t>
            </a:r>
          </a:p>
          <a:p>
            <a:r>
              <a:rPr lang="en-AU" dirty="0"/>
              <a:t>Specific learning disorders, dyslexia</a:t>
            </a:r>
          </a:p>
          <a:p>
            <a:r>
              <a:rPr lang="en-AU" dirty="0"/>
              <a:t>Social rejection and bullying</a:t>
            </a:r>
          </a:p>
          <a:p>
            <a:r>
              <a:rPr lang="en-AU" dirty="0"/>
              <a:t>Anxiety and depression </a:t>
            </a:r>
          </a:p>
          <a:p>
            <a:r>
              <a:rPr lang="en-AU" b="1" dirty="0"/>
              <a:t>Emotional sensitivity</a:t>
            </a:r>
          </a:p>
          <a:p>
            <a:r>
              <a:rPr lang="en-AU" b="1" dirty="0"/>
              <a:t>Alexithymia</a:t>
            </a:r>
          </a:p>
          <a:p>
            <a:r>
              <a:rPr lang="en-AU" b="1" dirty="0"/>
              <a:t>Different learning style</a:t>
            </a:r>
          </a:p>
          <a:p>
            <a:endParaRPr lang="en-AU" dirty="0"/>
          </a:p>
        </p:txBody>
      </p:sp>
    </p:spTree>
    <p:extLst>
      <p:ext uri="{BB962C8B-B14F-4D97-AF65-F5344CB8AC3E}">
        <p14:creationId xmlns:p14="http://schemas.microsoft.com/office/powerpoint/2010/main" val="1605992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5400" b="1" dirty="0"/>
              <a:t>Emotional Sensitivity</a:t>
            </a:r>
          </a:p>
        </p:txBody>
      </p:sp>
      <p:sp>
        <p:nvSpPr>
          <p:cNvPr id="3" name="Content Placeholder 2"/>
          <p:cNvSpPr>
            <a:spLocks noGrp="1"/>
          </p:cNvSpPr>
          <p:nvPr>
            <p:ph idx="1"/>
          </p:nvPr>
        </p:nvSpPr>
        <p:spPr>
          <a:xfrm>
            <a:off x="2123893" y="2175290"/>
            <a:ext cx="7886700" cy="3263504"/>
          </a:xfrm>
        </p:spPr>
        <p:txBody>
          <a:bodyPr>
            <a:normAutofit/>
          </a:bodyPr>
          <a:lstStyle/>
          <a:p>
            <a:r>
              <a:rPr lang="en-AU" sz="2700" dirty="0"/>
              <a:t>Overly sensitive to another person’s negative mood</a:t>
            </a:r>
          </a:p>
          <a:p>
            <a:r>
              <a:rPr lang="en-AU" sz="2700" dirty="0"/>
              <a:t>Hyper-sensitive to disappointment, anxiety or agitation</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437067" y="3910013"/>
            <a:ext cx="2090223" cy="2090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8D010518-A0D6-4E95-A19D-E90BD7C2EC77}"/>
              </a:ext>
            </a:extLst>
          </p:cNvPr>
          <p:cNvPicPr>
            <a:picLocks noChangeAspect="1"/>
          </p:cNvPicPr>
          <p:nvPr/>
        </p:nvPicPr>
        <p:blipFill>
          <a:blip r:embed="rId3"/>
          <a:stretch>
            <a:fillRect/>
          </a:stretch>
        </p:blipFill>
        <p:spPr>
          <a:xfrm>
            <a:off x="5586230" y="3910013"/>
            <a:ext cx="3687690" cy="2065106"/>
          </a:xfrm>
          <a:prstGeom prst="rect">
            <a:avLst/>
          </a:prstGeom>
        </p:spPr>
      </p:pic>
    </p:spTree>
    <p:extLst>
      <p:ext uri="{BB962C8B-B14F-4D97-AF65-F5344CB8AC3E}">
        <p14:creationId xmlns:p14="http://schemas.microsoft.com/office/powerpoint/2010/main" val="1943481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5400" b="1" dirty="0"/>
              <a:t>Empathic </a:t>
            </a:r>
            <a:r>
              <a:rPr lang="en-AU" sz="5400" b="1" dirty="0" err="1"/>
              <a:t>Attunement</a:t>
            </a:r>
            <a:endParaRPr lang="en-AU" sz="5400" b="1" dirty="0"/>
          </a:p>
        </p:txBody>
      </p:sp>
      <p:sp>
        <p:nvSpPr>
          <p:cNvPr id="3" name="Content Placeholder 2"/>
          <p:cNvSpPr>
            <a:spLocks noGrp="1"/>
          </p:cNvSpPr>
          <p:nvPr>
            <p:ph idx="1"/>
          </p:nvPr>
        </p:nvSpPr>
        <p:spPr>
          <a:xfrm>
            <a:off x="1037690" y="1590676"/>
            <a:ext cx="10258746" cy="5267326"/>
          </a:xfrm>
        </p:spPr>
        <p:txBody>
          <a:bodyPr>
            <a:normAutofit/>
          </a:bodyPr>
          <a:lstStyle/>
          <a:p>
            <a:r>
              <a:rPr lang="en-AU" sz="2700" i="1" dirty="0"/>
              <a:t>There’s a kind of instant subconscious reaction to the emotional states of other people that I have understood better in myself over the years</a:t>
            </a:r>
          </a:p>
          <a:p>
            <a:r>
              <a:rPr lang="en-AU" sz="2700" i="1" dirty="0"/>
              <a:t>If someone approaches me for a conversation and they are full of  worry, fear or anger, I find myself suddenly in the same state of emotion</a:t>
            </a:r>
          </a:p>
          <a:p>
            <a:r>
              <a:rPr lang="en-AU" sz="2800" i="1" dirty="0"/>
              <a:t>I am able to distinguish very subtle cues that others would not see, or it might be a feeling I pick up from them</a:t>
            </a:r>
          </a:p>
          <a:p>
            <a:r>
              <a:rPr lang="en-AU" sz="2800" dirty="0"/>
              <a:t>A ‘sixth sense’</a:t>
            </a:r>
          </a:p>
          <a:p>
            <a:r>
              <a:rPr lang="en-AU" sz="2800" dirty="0"/>
              <a:t>Avoidance of some social situations due to being sensitive to ‘negative vibes’</a:t>
            </a:r>
          </a:p>
          <a:p>
            <a:endParaRPr lang="en-AU" sz="2700" i="1" dirty="0"/>
          </a:p>
        </p:txBody>
      </p:sp>
    </p:spTree>
    <p:extLst>
      <p:ext uri="{BB962C8B-B14F-4D97-AF65-F5344CB8AC3E}">
        <p14:creationId xmlns:p14="http://schemas.microsoft.com/office/powerpoint/2010/main" val="2501978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5400" b="1" dirty="0"/>
              <a:t>Alexithymia</a:t>
            </a:r>
          </a:p>
        </p:txBody>
      </p:sp>
      <p:sp>
        <p:nvSpPr>
          <p:cNvPr id="3" name="Content Placeholder 2"/>
          <p:cNvSpPr>
            <a:spLocks noGrp="1"/>
          </p:cNvSpPr>
          <p:nvPr>
            <p:ph idx="1"/>
          </p:nvPr>
        </p:nvSpPr>
        <p:spPr>
          <a:xfrm>
            <a:off x="838200" y="1623317"/>
            <a:ext cx="10515600" cy="4553646"/>
          </a:xfrm>
        </p:spPr>
        <p:txBody>
          <a:bodyPr>
            <a:normAutofit/>
          </a:bodyPr>
          <a:lstStyle/>
          <a:p>
            <a:r>
              <a:rPr lang="en-AU" dirty="0"/>
              <a:t>A diminished vocabulary to describe the different levels of emotional experience</a:t>
            </a:r>
          </a:p>
          <a:p>
            <a:r>
              <a:rPr lang="en-AU" dirty="0"/>
              <a:t>Especially subtle and complex emotions</a:t>
            </a:r>
          </a:p>
          <a:p>
            <a:r>
              <a:rPr lang="en-AU" dirty="0"/>
              <a:t>“I need a language for my worries” An 8 year old boy with ASD</a:t>
            </a:r>
          </a:p>
          <a:p>
            <a:endParaRPr lang="en-AU" dirty="0"/>
          </a:p>
        </p:txBody>
      </p:sp>
      <p:pic>
        <p:nvPicPr>
          <p:cNvPr id="4" name="Picture 3">
            <a:extLst>
              <a:ext uri="{FF2B5EF4-FFF2-40B4-BE49-F238E27FC236}">
                <a16:creationId xmlns:a16="http://schemas.microsoft.com/office/drawing/2014/main" id="{FDFC30C6-4F7C-4DF1-9444-F61C29F58D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21588" y="3653085"/>
            <a:ext cx="3072650" cy="3066554"/>
          </a:xfrm>
          <a:prstGeom prst="rect">
            <a:avLst/>
          </a:prstGeom>
        </p:spPr>
      </p:pic>
    </p:spTree>
    <p:extLst>
      <p:ext uri="{BB962C8B-B14F-4D97-AF65-F5344CB8AC3E}">
        <p14:creationId xmlns:p14="http://schemas.microsoft.com/office/powerpoint/2010/main" val="2993556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5400" b="1" dirty="0"/>
              <a:t>Alexithymia</a:t>
            </a:r>
          </a:p>
        </p:txBody>
      </p:sp>
      <p:sp>
        <p:nvSpPr>
          <p:cNvPr id="3" name="Content Placeholder 2"/>
          <p:cNvSpPr>
            <a:spLocks noGrp="1"/>
          </p:cNvSpPr>
          <p:nvPr>
            <p:ph idx="1"/>
          </p:nvPr>
        </p:nvSpPr>
        <p:spPr>
          <a:xfrm>
            <a:off x="655497" y="1754257"/>
            <a:ext cx="8120755" cy="4667091"/>
          </a:xfrm>
        </p:spPr>
        <p:txBody>
          <a:bodyPr>
            <a:normAutofit/>
          </a:bodyPr>
          <a:lstStyle/>
          <a:p>
            <a:r>
              <a:rPr lang="en-AU" dirty="0"/>
              <a:t>“How were you feeling” </a:t>
            </a:r>
          </a:p>
          <a:p>
            <a:r>
              <a:rPr lang="en-AU" dirty="0"/>
              <a:t>“I don’t know” </a:t>
            </a:r>
          </a:p>
          <a:p>
            <a:r>
              <a:rPr lang="en-AU" dirty="0"/>
              <a:t>‘I don’t know how to mentally grasp the intangible negative emotions swirling in my mind, identify and label them accurately  and communicate those feelings in speech so that you will understand’</a:t>
            </a:r>
          </a:p>
          <a:p>
            <a:r>
              <a:rPr lang="en-AU" dirty="0"/>
              <a:t>Eloquent expression using music, lyrics, poetry, typing an e-mail, or art</a:t>
            </a:r>
          </a:p>
        </p:txBody>
      </p:sp>
      <p:pic>
        <p:nvPicPr>
          <p:cNvPr id="5" name="Picture 4">
            <a:extLst>
              <a:ext uri="{FF2B5EF4-FFF2-40B4-BE49-F238E27FC236}">
                <a16:creationId xmlns:a16="http://schemas.microsoft.com/office/drawing/2014/main" id="{2F88D0B4-485D-4A92-B8BD-807877F0C25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76252" y="2440705"/>
            <a:ext cx="3185885" cy="3224619"/>
          </a:xfrm>
          <a:prstGeom prst="rect">
            <a:avLst/>
          </a:prstGeom>
        </p:spPr>
      </p:pic>
    </p:spTree>
    <p:extLst>
      <p:ext uri="{BB962C8B-B14F-4D97-AF65-F5344CB8AC3E}">
        <p14:creationId xmlns:p14="http://schemas.microsoft.com/office/powerpoint/2010/main" val="1431408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E22BA-0668-447C-B624-378F999E2DF0}"/>
              </a:ext>
            </a:extLst>
          </p:cNvPr>
          <p:cNvSpPr>
            <a:spLocks noGrp="1"/>
          </p:cNvSpPr>
          <p:nvPr>
            <p:ph type="title"/>
          </p:nvPr>
        </p:nvSpPr>
        <p:spPr>
          <a:xfrm>
            <a:off x="284723" y="365125"/>
            <a:ext cx="11646281" cy="1325563"/>
          </a:xfrm>
        </p:spPr>
        <p:txBody>
          <a:bodyPr>
            <a:noAutofit/>
          </a:bodyPr>
          <a:lstStyle/>
          <a:p>
            <a:pPr algn="ctr"/>
            <a:r>
              <a:rPr lang="en-US" sz="5400" b="1" dirty="0"/>
              <a:t>Alexithymia, Autism and Eating Disorder</a:t>
            </a:r>
            <a:endParaRPr lang="en-AU" sz="5400" b="1" dirty="0"/>
          </a:p>
        </p:txBody>
      </p:sp>
      <p:sp>
        <p:nvSpPr>
          <p:cNvPr id="3" name="Content Placeholder 2">
            <a:extLst>
              <a:ext uri="{FF2B5EF4-FFF2-40B4-BE49-F238E27FC236}">
                <a16:creationId xmlns:a16="http://schemas.microsoft.com/office/drawing/2014/main" id="{382A548F-C0BD-42BA-AB56-20DA126BE50B}"/>
              </a:ext>
            </a:extLst>
          </p:cNvPr>
          <p:cNvSpPr>
            <a:spLocks noGrp="1"/>
          </p:cNvSpPr>
          <p:nvPr>
            <p:ph idx="1"/>
          </p:nvPr>
        </p:nvSpPr>
        <p:spPr/>
        <p:txBody>
          <a:bodyPr>
            <a:normAutofit/>
          </a:bodyPr>
          <a:lstStyle/>
          <a:p>
            <a:r>
              <a:rPr lang="en-US" sz="3600" dirty="0" err="1"/>
              <a:t>Vuillier</a:t>
            </a:r>
            <a:r>
              <a:rPr lang="en-US" sz="3600" dirty="0"/>
              <a:t>, Teixeira and Moseley (2020) Molecular Autism 11:63</a:t>
            </a:r>
          </a:p>
          <a:p>
            <a:r>
              <a:rPr lang="en-US" sz="3600" dirty="0"/>
              <a:t>Toronto Alexithymia Scale and the levels of Emotional Awareness Scale, AQ, Eating Attitudes Test</a:t>
            </a:r>
          </a:p>
          <a:p>
            <a:r>
              <a:rPr lang="en-US" sz="3600" dirty="0"/>
              <a:t>Alexithymia recognized in ASD and ED</a:t>
            </a:r>
          </a:p>
          <a:p>
            <a:r>
              <a:rPr lang="en-US" sz="3600" dirty="0"/>
              <a:t>Confirmed alexithymia may mediate risk of eating psychopathology in ASD</a:t>
            </a:r>
            <a:endParaRPr lang="en-AU" sz="3600" dirty="0"/>
          </a:p>
        </p:txBody>
      </p:sp>
    </p:spTree>
    <p:extLst>
      <p:ext uri="{BB962C8B-B14F-4D97-AF65-F5344CB8AC3E}">
        <p14:creationId xmlns:p14="http://schemas.microsoft.com/office/powerpoint/2010/main" val="2105763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3837" y="365125"/>
            <a:ext cx="11974531" cy="1325563"/>
          </a:xfrm>
        </p:spPr>
        <p:txBody>
          <a:bodyPr>
            <a:noAutofit/>
          </a:bodyPr>
          <a:lstStyle/>
          <a:p>
            <a:pPr algn="ctr"/>
            <a:r>
              <a:rPr lang="en-AU" sz="5400" b="1" dirty="0" err="1"/>
              <a:t>Interoception</a:t>
            </a:r>
            <a:r>
              <a:rPr lang="en-AU" sz="5400" b="1" dirty="0"/>
              <a:t>: Perception of Inner Signals</a:t>
            </a:r>
          </a:p>
        </p:txBody>
      </p:sp>
      <p:sp>
        <p:nvSpPr>
          <p:cNvPr id="6" name="Content Placeholder 5"/>
          <p:cNvSpPr>
            <a:spLocks noGrp="1"/>
          </p:cNvSpPr>
          <p:nvPr>
            <p:ph idx="1"/>
          </p:nvPr>
        </p:nvSpPr>
        <p:spPr/>
        <p:txBody>
          <a:bodyPr/>
          <a:lstStyle/>
          <a:p>
            <a:r>
              <a:rPr lang="en-AU" dirty="0"/>
              <a:t>Diagnostic assessment of an adult</a:t>
            </a:r>
          </a:p>
          <a:p>
            <a:r>
              <a:rPr lang="en-AU" dirty="0"/>
              <a:t>“How did you know…….?</a:t>
            </a:r>
          </a:p>
          <a:p>
            <a:r>
              <a:rPr lang="en-AU" dirty="0"/>
              <a:t>“I only know what I am feeling by seeing what I am doing”</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971801" y="4123676"/>
            <a:ext cx="6073871" cy="1134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0359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A55362B-6E1E-BC4E-A702-F393106DD0A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7931" y="76200"/>
            <a:ext cx="10292195" cy="6858000"/>
          </a:xfrm>
          <a:prstGeom prst="rect">
            <a:avLst/>
          </a:prstGeom>
        </p:spPr>
      </p:pic>
      <p:pic>
        <p:nvPicPr>
          <p:cNvPr id="9" name="Picture 8">
            <a:extLst>
              <a:ext uri="{FF2B5EF4-FFF2-40B4-BE49-F238E27FC236}">
                <a16:creationId xmlns:a16="http://schemas.microsoft.com/office/drawing/2014/main" id="{F39D10D5-7C3E-1441-AC4E-B27ABB7238D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85311"/>
          <a:stretch/>
        </p:blipFill>
        <p:spPr>
          <a:xfrm flipH="1">
            <a:off x="10680126" y="0"/>
            <a:ext cx="1511873" cy="6858000"/>
          </a:xfrm>
          <a:prstGeom prst="rect">
            <a:avLst/>
          </a:prstGeom>
        </p:spPr>
      </p:pic>
      <p:pic>
        <p:nvPicPr>
          <p:cNvPr id="11" name="Picture 10">
            <a:extLst>
              <a:ext uri="{FF2B5EF4-FFF2-40B4-BE49-F238E27FC236}">
                <a16:creationId xmlns:a16="http://schemas.microsoft.com/office/drawing/2014/main" id="{F1004B55-9503-A142-9A5B-ADF86FBD421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 r="96231"/>
          <a:stretch/>
        </p:blipFill>
        <p:spPr>
          <a:xfrm flipH="1">
            <a:off x="-1" y="0"/>
            <a:ext cx="387931" cy="6858000"/>
          </a:xfrm>
          <a:prstGeom prst="rect">
            <a:avLst/>
          </a:prstGeom>
        </p:spPr>
      </p:pic>
      <p:sp>
        <p:nvSpPr>
          <p:cNvPr id="12" name="Title 4">
            <a:extLst>
              <a:ext uri="{FF2B5EF4-FFF2-40B4-BE49-F238E27FC236}">
                <a16:creationId xmlns:a16="http://schemas.microsoft.com/office/drawing/2014/main" id="{643CA34A-2EBB-E24E-8EA5-976844FCA589}"/>
              </a:ext>
            </a:extLst>
          </p:cNvPr>
          <p:cNvSpPr txBox="1">
            <a:spLocks/>
          </p:cNvSpPr>
          <p:nvPr/>
        </p:nvSpPr>
        <p:spPr>
          <a:xfrm>
            <a:off x="0" y="465221"/>
            <a:ext cx="4732421" cy="6384757"/>
          </a:xfrm>
          <a:prstGeom prst="rect">
            <a:avLst/>
          </a:prstGeom>
          <a:noFill/>
        </p:spPr>
        <p:txBody>
          <a:bodyPr vert="horz" lIns="91440" tIns="45720" rIns="91440" bIns="45720" rtlCol="0" anchor="t">
            <a:normAutofit fontScale="97500"/>
          </a:bodyPr>
          <a:lstStyle>
            <a:lvl1pPr algn="l" defTabSz="914377" rtl="0" eaLnBrk="1" latinLnBrk="0" hangingPunct="1">
              <a:lnSpc>
                <a:spcPct val="90000"/>
              </a:lnSpc>
              <a:spcBef>
                <a:spcPct val="0"/>
              </a:spcBef>
              <a:buNone/>
              <a:defRPr sz="4400" b="0" i="0" kern="1200">
                <a:solidFill>
                  <a:schemeClr val="tx1"/>
                </a:solidFill>
                <a:latin typeface="Nunito Sans Regular" pitchFamily="2" charset="77"/>
                <a:ea typeface="+mj-ea"/>
                <a:cs typeface="+mj-cs"/>
              </a:defRPr>
            </a:lvl1pPr>
          </a:lstStyle>
          <a:p>
            <a:pPr algn="ctr">
              <a:lnSpc>
                <a:spcPct val="150000"/>
              </a:lnSpc>
            </a:pPr>
            <a:r>
              <a:rPr lang="en-AU" b="1" dirty="0">
                <a:solidFill>
                  <a:srgbClr val="FF0000"/>
                </a:solidFill>
                <a:latin typeface="Nunito Sans Black" pitchFamily="2" charset="77"/>
              </a:rPr>
              <a:t>exteroception</a:t>
            </a:r>
          </a:p>
          <a:p>
            <a:pPr algn="ctr">
              <a:lnSpc>
                <a:spcPct val="150000"/>
              </a:lnSpc>
            </a:pPr>
            <a:r>
              <a:rPr lang="en-AU" sz="2900" b="1" dirty="0">
                <a:latin typeface="Nunito Sans" pitchFamily="2" charset="77"/>
              </a:rPr>
              <a:t>Sensing the outside</a:t>
            </a:r>
            <a:endParaRPr lang="en-AU" sz="2900" b="1" dirty="0">
              <a:latin typeface="Nunito Sans Black" pitchFamily="2" charset="77"/>
            </a:endParaRPr>
          </a:p>
          <a:p>
            <a:pPr algn="ctr">
              <a:lnSpc>
                <a:spcPct val="150000"/>
              </a:lnSpc>
            </a:pPr>
            <a:r>
              <a:rPr lang="en-AU" sz="2900" b="1" dirty="0">
                <a:solidFill>
                  <a:schemeClr val="accent1"/>
                </a:solidFill>
                <a:latin typeface="Nunito Sans Black" pitchFamily="2" charset="77"/>
              </a:rPr>
              <a:t>————</a:t>
            </a:r>
          </a:p>
          <a:p>
            <a:pPr algn="ctr">
              <a:lnSpc>
                <a:spcPct val="150000"/>
              </a:lnSpc>
            </a:pPr>
            <a:r>
              <a:rPr lang="en-AU" sz="2900" b="1" dirty="0">
                <a:latin typeface="Nunito Sans Black" pitchFamily="2" charset="77"/>
              </a:rPr>
              <a:t>SIGHT</a:t>
            </a:r>
          </a:p>
          <a:p>
            <a:pPr algn="ctr">
              <a:lnSpc>
                <a:spcPct val="150000"/>
              </a:lnSpc>
            </a:pPr>
            <a:r>
              <a:rPr lang="en-AU" sz="2900" b="1" dirty="0">
                <a:latin typeface="Nunito Sans Black" pitchFamily="2" charset="77"/>
              </a:rPr>
              <a:t>SOUND</a:t>
            </a:r>
          </a:p>
          <a:p>
            <a:pPr algn="ctr">
              <a:lnSpc>
                <a:spcPct val="150000"/>
              </a:lnSpc>
            </a:pPr>
            <a:r>
              <a:rPr lang="en-AU" sz="2900" b="1" dirty="0">
                <a:latin typeface="Nunito Sans Black" pitchFamily="2" charset="77"/>
              </a:rPr>
              <a:t>TOUCH</a:t>
            </a:r>
          </a:p>
          <a:p>
            <a:pPr algn="ctr">
              <a:lnSpc>
                <a:spcPct val="150000"/>
              </a:lnSpc>
            </a:pPr>
            <a:r>
              <a:rPr lang="en-AU" sz="2900" b="1" dirty="0">
                <a:latin typeface="Nunito Sans Black" pitchFamily="2" charset="77"/>
              </a:rPr>
              <a:t>SMELL</a:t>
            </a:r>
          </a:p>
          <a:p>
            <a:pPr algn="ctr">
              <a:lnSpc>
                <a:spcPct val="150000"/>
              </a:lnSpc>
            </a:pPr>
            <a:r>
              <a:rPr lang="en-AU" sz="2900" b="1" dirty="0">
                <a:latin typeface="Nunito Sans Black" pitchFamily="2" charset="77"/>
              </a:rPr>
              <a:t>TASTE</a:t>
            </a:r>
          </a:p>
        </p:txBody>
      </p:sp>
      <p:sp>
        <p:nvSpPr>
          <p:cNvPr id="15" name="Title 4">
            <a:extLst>
              <a:ext uri="{FF2B5EF4-FFF2-40B4-BE49-F238E27FC236}">
                <a16:creationId xmlns:a16="http://schemas.microsoft.com/office/drawing/2014/main" id="{C8A9219D-9DD4-3A4B-8DBF-E83F96083626}"/>
              </a:ext>
            </a:extLst>
          </p:cNvPr>
          <p:cNvSpPr txBox="1">
            <a:spLocks/>
          </p:cNvSpPr>
          <p:nvPr/>
        </p:nvSpPr>
        <p:spPr>
          <a:xfrm>
            <a:off x="7459579" y="473243"/>
            <a:ext cx="4732421" cy="6384758"/>
          </a:xfrm>
          <a:prstGeom prst="rect">
            <a:avLst/>
          </a:prstGeom>
          <a:noFill/>
        </p:spPr>
        <p:txBody>
          <a:bodyPr vert="horz" lIns="91440" tIns="45720" rIns="91440" bIns="45720" rtlCol="0" anchor="t">
            <a:normAutofit fontScale="97500"/>
          </a:bodyPr>
          <a:lstStyle>
            <a:lvl1pPr algn="l" defTabSz="914377" rtl="0" eaLnBrk="1" latinLnBrk="0" hangingPunct="1">
              <a:lnSpc>
                <a:spcPct val="90000"/>
              </a:lnSpc>
              <a:spcBef>
                <a:spcPct val="0"/>
              </a:spcBef>
              <a:buNone/>
              <a:defRPr sz="4400" b="0" i="0" kern="1200">
                <a:solidFill>
                  <a:schemeClr val="tx1"/>
                </a:solidFill>
                <a:latin typeface="Nunito Sans Regular" pitchFamily="2" charset="77"/>
                <a:ea typeface="+mj-ea"/>
                <a:cs typeface="+mj-cs"/>
              </a:defRPr>
            </a:lvl1pPr>
          </a:lstStyle>
          <a:p>
            <a:pPr algn="ctr">
              <a:lnSpc>
                <a:spcPct val="150000"/>
              </a:lnSpc>
            </a:pPr>
            <a:r>
              <a:rPr lang="en-AU" b="1" dirty="0" err="1">
                <a:solidFill>
                  <a:srgbClr val="FF0000"/>
                </a:solidFill>
                <a:latin typeface="Nunito Sans Black" pitchFamily="2" charset="77"/>
              </a:rPr>
              <a:t>interoception</a:t>
            </a:r>
            <a:endParaRPr lang="en-AU" b="1" dirty="0">
              <a:solidFill>
                <a:srgbClr val="FF0000"/>
              </a:solidFill>
              <a:latin typeface="Nunito Sans Black" pitchFamily="2" charset="77"/>
            </a:endParaRPr>
          </a:p>
          <a:p>
            <a:pPr algn="ctr">
              <a:lnSpc>
                <a:spcPct val="150000"/>
              </a:lnSpc>
            </a:pPr>
            <a:r>
              <a:rPr lang="en-AU" sz="2900" b="1" dirty="0">
                <a:latin typeface="Nunito Sans" pitchFamily="2" charset="77"/>
              </a:rPr>
              <a:t>Sensing the inside</a:t>
            </a:r>
            <a:endParaRPr lang="en-AU" sz="2800" b="1" dirty="0">
              <a:latin typeface="Nunito Sans Black" pitchFamily="2" charset="77"/>
            </a:endParaRPr>
          </a:p>
          <a:p>
            <a:pPr algn="ctr">
              <a:lnSpc>
                <a:spcPct val="150000"/>
              </a:lnSpc>
            </a:pPr>
            <a:r>
              <a:rPr lang="en-AU" sz="2800" b="1" dirty="0">
                <a:solidFill>
                  <a:schemeClr val="accent1"/>
                </a:solidFill>
                <a:latin typeface="Nunito Sans Black" pitchFamily="2" charset="77"/>
              </a:rPr>
              <a:t>————</a:t>
            </a:r>
          </a:p>
          <a:p>
            <a:pPr algn="ctr">
              <a:lnSpc>
                <a:spcPct val="150000"/>
              </a:lnSpc>
            </a:pPr>
            <a:r>
              <a:rPr lang="en-AU" sz="2800" b="1" dirty="0">
                <a:latin typeface="Nunito Sans Black" pitchFamily="2" charset="77"/>
              </a:rPr>
              <a:t>HEADACHES</a:t>
            </a:r>
          </a:p>
          <a:p>
            <a:pPr algn="ctr">
              <a:lnSpc>
                <a:spcPct val="150000"/>
              </a:lnSpc>
            </a:pPr>
            <a:r>
              <a:rPr lang="en-AU" sz="2800" b="1" dirty="0">
                <a:latin typeface="Nunito Sans Black" pitchFamily="2" charset="77"/>
              </a:rPr>
              <a:t>HUNGER</a:t>
            </a:r>
          </a:p>
          <a:p>
            <a:pPr algn="ctr">
              <a:lnSpc>
                <a:spcPct val="150000"/>
              </a:lnSpc>
            </a:pPr>
            <a:r>
              <a:rPr lang="en-AU" sz="2800" b="1" dirty="0">
                <a:latin typeface="Nunito Sans Black" pitchFamily="2" charset="77"/>
              </a:rPr>
              <a:t>EMOTIONS</a:t>
            </a:r>
          </a:p>
          <a:p>
            <a:pPr algn="ctr">
              <a:lnSpc>
                <a:spcPct val="150000"/>
              </a:lnSpc>
            </a:pPr>
            <a:endParaRPr lang="en-AU" sz="2800" b="1" dirty="0">
              <a:latin typeface="Nunito Sans Black" pitchFamily="2" charset="77"/>
            </a:endParaRPr>
          </a:p>
          <a:p>
            <a:pPr algn="ctr">
              <a:lnSpc>
                <a:spcPct val="150000"/>
              </a:lnSpc>
            </a:pPr>
            <a:endParaRPr lang="en-AU" sz="2800" b="1" dirty="0">
              <a:latin typeface="Nunito Sans Black" pitchFamily="2" charset="77"/>
            </a:endParaRPr>
          </a:p>
          <a:p>
            <a:pPr algn="ctr">
              <a:lnSpc>
                <a:spcPct val="150000"/>
              </a:lnSpc>
            </a:pPr>
            <a:endParaRPr lang="en-AU" sz="2800" b="1" dirty="0">
              <a:latin typeface="Nunito Sans Black" pitchFamily="2" charset="77"/>
            </a:endParaRPr>
          </a:p>
        </p:txBody>
      </p:sp>
    </p:spTree>
    <p:extLst>
      <p:ext uri="{BB962C8B-B14F-4D97-AF65-F5344CB8AC3E}">
        <p14:creationId xmlns:p14="http://schemas.microsoft.com/office/powerpoint/2010/main" val="1881207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2"/>
          <p:cNvPicPr>
            <a:picLocks noChangeAspect="1" noChangeArrowheads="1"/>
          </p:cNvPicPr>
          <p:nvPr/>
        </p:nvPicPr>
        <p:blipFill>
          <a:blip r:embed="rId2">
            <a:alphaModFix amt="70000"/>
            <a:extLst>
              <a:ext uri="{28A0092B-C50C-407E-A947-70E740481C1C}">
                <a14:useLocalDpi xmlns:a14="http://schemas.microsoft.com/office/drawing/2010/main"/>
              </a:ext>
            </a:extLst>
          </a:blip>
          <a:srcRect/>
          <a:stretch>
            <a:fillRect/>
          </a:stretch>
        </p:blipFill>
        <p:spPr bwMode="auto">
          <a:xfrm>
            <a:off x="8053388" y="2930524"/>
            <a:ext cx="3202983" cy="194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Rectangle 3"/>
          <p:cNvSpPr>
            <a:spLocks noGrp="1" noChangeArrowheads="1"/>
          </p:cNvSpPr>
          <p:nvPr>
            <p:ph idx="1"/>
          </p:nvPr>
        </p:nvSpPr>
        <p:spPr>
          <a:xfrm>
            <a:off x="947738" y="1736725"/>
            <a:ext cx="7105650" cy="4687888"/>
          </a:xfrm>
        </p:spPr>
        <p:txBody>
          <a:bodyPr>
            <a:noAutofit/>
          </a:bodyPr>
          <a:lstStyle/>
          <a:p>
            <a:pPr eaLnBrk="1" hangingPunct="1"/>
            <a:r>
              <a:rPr lang="en-US" dirty="0"/>
              <a:t>Visualizers or verbalizers</a:t>
            </a:r>
          </a:p>
          <a:p>
            <a:pPr eaLnBrk="1" hangingPunct="1"/>
            <a:r>
              <a:rPr lang="en-US" dirty="0"/>
              <a:t>Uneven profile of abilities</a:t>
            </a:r>
          </a:p>
          <a:p>
            <a:pPr eaLnBrk="1" hangingPunct="1"/>
            <a:r>
              <a:rPr lang="en-US" dirty="0"/>
              <a:t>Processing time</a:t>
            </a:r>
          </a:p>
          <a:p>
            <a:pPr eaLnBrk="1" hangingPunct="1"/>
            <a:r>
              <a:rPr lang="en-US" dirty="0"/>
              <a:t>One-track mind</a:t>
            </a:r>
          </a:p>
          <a:p>
            <a:pPr eaLnBrk="1" hangingPunct="1"/>
            <a:r>
              <a:rPr lang="en-US" dirty="0"/>
              <a:t>Compulsion for completion</a:t>
            </a:r>
          </a:p>
          <a:p>
            <a:pPr eaLnBrk="1" hangingPunct="1"/>
            <a:r>
              <a:rPr lang="en-US" dirty="0"/>
              <a:t>Finding patterns or ‘systems’</a:t>
            </a:r>
          </a:p>
          <a:p>
            <a:pPr eaLnBrk="1" hangingPunct="1"/>
            <a:r>
              <a:rPr lang="en-US" dirty="0"/>
              <a:t>Fear of making a mistake</a:t>
            </a:r>
          </a:p>
          <a:p>
            <a:pPr eaLnBrk="1" hangingPunct="1"/>
            <a:r>
              <a:rPr lang="en-US" dirty="0"/>
              <a:t>Talents including art, mathematics and music</a:t>
            </a:r>
          </a:p>
        </p:txBody>
      </p:sp>
      <p:sp>
        <p:nvSpPr>
          <p:cNvPr id="4" name="Rectangle 2"/>
          <p:cNvSpPr>
            <a:spLocks noGrp="1" noChangeArrowheads="1"/>
          </p:cNvSpPr>
          <p:nvPr>
            <p:ph type="title"/>
          </p:nvPr>
        </p:nvSpPr>
        <p:spPr>
          <a:xfrm>
            <a:off x="0" y="729475"/>
            <a:ext cx="12192000" cy="680225"/>
          </a:xfrm>
        </p:spPr>
        <p:txBody>
          <a:bodyPr>
            <a:noAutofit/>
          </a:bodyPr>
          <a:lstStyle/>
          <a:p>
            <a:pPr algn="ctr" eaLnBrk="1" hangingPunct="1"/>
            <a:r>
              <a:rPr lang="en-US" sz="5400" b="1" dirty="0"/>
              <a:t>Different Learning Style</a:t>
            </a:r>
          </a:p>
        </p:txBody>
      </p:sp>
    </p:spTree>
    <p:extLst>
      <p:ext uri="{BB962C8B-B14F-4D97-AF65-F5344CB8AC3E}">
        <p14:creationId xmlns:p14="http://schemas.microsoft.com/office/powerpoint/2010/main" val="3100479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554804" y="49214"/>
            <a:ext cx="11008760" cy="1736725"/>
          </a:xfrm>
        </p:spPr>
        <p:txBody>
          <a:bodyPr>
            <a:normAutofit/>
          </a:bodyPr>
          <a:lstStyle/>
          <a:p>
            <a:pPr algn="ctr" eaLnBrk="1" hangingPunct="1"/>
            <a:r>
              <a:rPr lang="en-US" altLang="en-US" sz="5400" b="1" dirty="0"/>
              <a:t>The Expression of Autism in Girls</a:t>
            </a:r>
            <a:endParaRPr lang="en-GB" altLang="en-US" sz="5400" b="1" dirty="0"/>
          </a:p>
        </p:txBody>
      </p:sp>
      <p:sp>
        <p:nvSpPr>
          <p:cNvPr id="14339" name="Rectangle 3"/>
          <p:cNvSpPr>
            <a:spLocks noGrp="1" noChangeArrowheads="1"/>
          </p:cNvSpPr>
          <p:nvPr>
            <p:ph type="body" idx="1"/>
          </p:nvPr>
        </p:nvSpPr>
        <p:spPr>
          <a:xfrm>
            <a:off x="3565132" y="1143001"/>
            <a:ext cx="8733034" cy="5665785"/>
          </a:xfrm>
        </p:spPr>
        <p:txBody>
          <a:bodyPr>
            <a:normAutofit/>
          </a:bodyPr>
          <a:lstStyle/>
          <a:p>
            <a:pPr eaLnBrk="1" hangingPunct="1"/>
            <a:endParaRPr lang="en-US" altLang="en-US" dirty="0"/>
          </a:p>
          <a:p>
            <a:pPr eaLnBrk="1" hangingPunct="1"/>
            <a:r>
              <a:rPr lang="en-US" dirty="0"/>
              <a:t>Observation and absorption of the speech, mannerisms and character, even persona of someone who is socially successful </a:t>
            </a:r>
          </a:p>
          <a:p>
            <a:pPr eaLnBrk="1" hangingPunct="1"/>
            <a:r>
              <a:rPr lang="en-US" altLang="en-US" dirty="0"/>
              <a:t>Over-analyzing social situations (analysis to paralysis)</a:t>
            </a:r>
          </a:p>
          <a:p>
            <a:pPr eaLnBrk="1" hangingPunct="1"/>
            <a:r>
              <a:rPr lang="en-US" altLang="en-US" dirty="0"/>
              <a:t>Becoming a child psychologist</a:t>
            </a:r>
          </a:p>
          <a:p>
            <a:pPr eaLnBrk="1" hangingPunct="1"/>
            <a:r>
              <a:rPr lang="en-US" altLang="en-US" dirty="0"/>
              <a:t>Reading fiction (or watching soap operas) helps learn about inner thoughts and feelings</a:t>
            </a:r>
          </a:p>
          <a:p>
            <a:pPr eaLnBrk="1" hangingPunct="1"/>
            <a:r>
              <a:rPr lang="en-US" altLang="en-US" dirty="0"/>
              <a:t>Decode social situations in doll play and talking with imaginary friends</a:t>
            </a:r>
          </a:p>
          <a:p>
            <a:pPr eaLnBrk="1" hangingPunct="1"/>
            <a:r>
              <a:rPr lang="en-US" altLang="en-US" dirty="0"/>
              <a:t>Chameleon</a:t>
            </a:r>
          </a:p>
          <a:p>
            <a:pPr eaLnBrk="1" hangingPunct="1"/>
            <a:endParaRPr lang="en-US" altLang="en-US" dirty="0"/>
          </a:p>
        </p:txBody>
      </p:sp>
      <p:pic>
        <p:nvPicPr>
          <p:cNvPr id="2" name="Picture 1">
            <a:extLst>
              <a:ext uri="{FF2B5EF4-FFF2-40B4-BE49-F238E27FC236}">
                <a16:creationId xmlns:a16="http://schemas.microsoft.com/office/drawing/2014/main" id="{44086DA5-6A47-4F18-AFAA-4B69BB89D26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6474" y="1740955"/>
            <a:ext cx="1926503" cy="2383743"/>
          </a:xfrm>
          <a:prstGeom prst="rect">
            <a:avLst/>
          </a:prstGeom>
        </p:spPr>
      </p:pic>
      <p:pic>
        <p:nvPicPr>
          <p:cNvPr id="3" name="Picture 2">
            <a:extLst>
              <a:ext uri="{FF2B5EF4-FFF2-40B4-BE49-F238E27FC236}">
                <a16:creationId xmlns:a16="http://schemas.microsoft.com/office/drawing/2014/main" id="{8D1097EF-49C9-4F1D-B1FA-BAF0E10A918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5361" y="4340639"/>
            <a:ext cx="2889754" cy="2158171"/>
          </a:xfrm>
          <a:prstGeom prst="rect">
            <a:avLst/>
          </a:prstGeom>
        </p:spPr>
      </p:pic>
    </p:spTree>
    <p:custDataLst>
      <p:tags r:id="rId1"/>
    </p:custDataLst>
    <p:extLst>
      <p:ext uri="{BB962C8B-B14F-4D97-AF65-F5344CB8AC3E}">
        <p14:creationId xmlns:p14="http://schemas.microsoft.com/office/powerpoint/2010/main" val="184950060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923A5-4984-4673-B3F8-2B23FC7C47DB}"/>
              </a:ext>
            </a:extLst>
          </p:cNvPr>
          <p:cNvSpPr>
            <a:spLocks noGrp="1"/>
          </p:cNvSpPr>
          <p:nvPr>
            <p:ph type="title"/>
          </p:nvPr>
        </p:nvSpPr>
        <p:spPr/>
        <p:txBody>
          <a:bodyPr/>
          <a:lstStyle/>
          <a:p>
            <a:pPr algn="ctr"/>
            <a:r>
              <a:rPr lang="en-US" sz="5400" b="1" dirty="0" err="1"/>
              <a:t>Programme</a:t>
            </a:r>
            <a:r>
              <a:rPr lang="en-US" dirty="0"/>
              <a:t> </a:t>
            </a:r>
            <a:endParaRPr lang="en-AU" dirty="0"/>
          </a:p>
        </p:txBody>
      </p:sp>
      <p:sp>
        <p:nvSpPr>
          <p:cNvPr id="3" name="Content Placeholder 2">
            <a:extLst>
              <a:ext uri="{FF2B5EF4-FFF2-40B4-BE49-F238E27FC236}">
                <a16:creationId xmlns:a16="http://schemas.microsoft.com/office/drawing/2014/main" id="{DB3B734C-0D45-474C-9C77-EBE46FDABA1C}"/>
              </a:ext>
            </a:extLst>
          </p:cNvPr>
          <p:cNvSpPr>
            <a:spLocks noGrp="1"/>
          </p:cNvSpPr>
          <p:nvPr>
            <p:ph idx="1"/>
          </p:nvPr>
        </p:nvSpPr>
        <p:spPr/>
        <p:txBody>
          <a:bodyPr>
            <a:normAutofit/>
          </a:bodyPr>
          <a:lstStyle/>
          <a:p>
            <a:pPr marL="742950" indent="-742950">
              <a:buFont typeface="+mj-lt"/>
              <a:buAutoNum type="arabicPeriod"/>
            </a:pPr>
            <a:r>
              <a:rPr lang="en-US" sz="4000" dirty="0"/>
              <a:t>What is autism?</a:t>
            </a:r>
          </a:p>
          <a:p>
            <a:pPr marL="742950" indent="-742950">
              <a:buFont typeface="+mj-lt"/>
              <a:buAutoNum type="arabicPeriod"/>
            </a:pPr>
            <a:r>
              <a:rPr lang="en-US" sz="4000" dirty="0"/>
              <a:t>The expression of autism in girls</a:t>
            </a:r>
          </a:p>
          <a:p>
            <a:pPr marL="742950" indent="-742950">
              <a:buFont typeface="+mj-lt"/>
              <a:buAutoNum type="arabicPeriod"/>
            </a:pPr>
            <a:r>
              <a:rPr lang="en-US" sz="4000" dirty="0"/>
              <a:t>Autistic pathways to an eating disorder</a:t>
            </a:r>
          </a:p>
          <a:p>
            <a:pPr marL="742950" indent="-742950">
              <a:buFont typeface="+mj-lt"/>
              <a:buAutoNum type="arabicPeriod"/>
            </a:pPr>
            <a:r>
              <a:rPr lang="en-US" sz="4000" dirty="0"/>
              <a:t>Adaptations to treatment to accommodate the characteristics of autism</a:t>
            </a:r>
            <a:endParaRPr lang="en-AU" sz="4000" dirty="0"/>
          </a:p>
        </p:txBody>
      </p:sp>
    </p:spTree>
    <p:extLst>
      <p:ext uri="{BB962C8B-B14F-4D97-AF65-F5344CB8AC3E}">
        <p14:creationId xmlns:p14="http://schemas.microsoft.com/office/powerpoint/2010/main" val="312397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1991544" y="476673"/>
            <a:ext cx="8382000" cy="664797"/>
          </a:xfrm>
        </p:spPr>
        <p:txBody>
          <a:bodyPr>
            <a:noAutofit/>
          </a:bodyPr>
          <a:lstStyle/>
          <a:p>
            <a:pPr algn="ctr" defTabSz="914363">
              <a:defRPr/>
            </a:pPr>
            <a:r>
              <a:rPr lang="en-GB" sz="5400" b="1" dirty="0"/>
              <a:t>Camouflaging</a:t>
            </a:r>
          </a:p>
        </p:txBody>
      </p:sp>
      <p:sp>
        <p:nvSpPr>
          <p:cNvPr id="149507" name="Rectangle 3"/>
          <p:cNvSpPr>
            <a:spLocks noGrp="1" noChangeArrowheads="1"/>
          </p:cNvSpPr>
          <p:nvPr>
            <p:ph idx="1"/>
          </p:nvPr>
        </p:nvSpPr>
        <p:spPr>
          <a:xfrm>
            <a:off x="1155843" y="1412875"/>
            <a:ext cx="10269020" cy="5335588"/>
          </a:xfrm>
        </p:spPr>
        <p:txBody>
          <a:bodyPr>
            <a:normAutofit/>
          </a:bodyPr>
          <a:lstStyle/>
          <a:p>
            <a:r>
              <a:rPr lang="en-AU" i="1" dirty="0"/>
              <a:t>I have done such a great job at pretending to be normal that nobody really believes I have Asperger’s</a:t>
            </a:r>
          </a:p>
          <a:p>
            <a:r>
              <a:rPr lang="en-AU" sz="2800" i="1" dirty="0"/>
              <a:t>I can dance. I can dance with anyone who wants to dance with me, but it is always their choreography</a:t>
            </a:r>
            <a:endParaRPr lang="en-AU" i="1" dirty="0"/>
          </a:p>
          <a:p>
            <a:r>
              <a:rPr lang="en-AU" dirty="0"/>
              <a:t>For a brief while, ‘cured’ of autism</a:t>
            </a:r>
          </a:p>
          <a:p>
            <a:r>
              <a:rPr lang="en-AU" dirty="0"/>
              <a:t>Surface sociability but a lack of social identity</a:t>
            </a:r>
          </a:p>
          <a:p>
            <a:r>
              <a:rPr lang="en-AU" dirty="0"/>
              <a:t>Supress stress at school, released at home</a:t>
            </a:r>
          </a:p>
          <a:p>
            <a:endParaRPr lang="en-AU" dirty="0"/>
          </a:p>
          <a:p>
            <a:endParaRPr lang="en-AU" dirty="0"/>
          </a:p>
          <a:p>
            <a:endParaRPr lang="en-AU" sz="2800" dirty="0"/>
          </a:p>
          <a:p>
            <a:endParaRPr lang="en-AU" i="1" dirty="0"/>
          </a:p>
          <a:p>
            <a:pPr eaLnBrk="1" hangingPunct="1"/>
            <a:endParaRPr lang="en-US" dirty="0"/>
          </a:p>
        </p:txBody>
      </p:sp>
      <p:pic>
        <p:nvPicPr>
          <p:cNvPr id="2" name="Picture 1">
            <a:extLst>
              <a:ext uri="{FF2B5EF4-FFF2-40B4-BE49-F238E27FC236}">
                <a16:creationId xmlns:a16="http://schemas.microsoft.com/office/drawing/2014/main" id="{350F11BC-F0FF-45BE-801C-2CF19877126A}"/>
              </a:ext>
            </a:extLst>
          </p:cNvPr>
          <p:cNvPicPr>
            <a:picLocks noChangeAspect="1"/>
          </p:cNvPicPr>
          <p:nvPr/>
        </p:nvPicPr>
        <p:blipFill>
          <a:blip r:embed="rId2"/>
          <a:stretch>
            <a:fillRect/>
          </a:stretch>
        </p:blipFill>
        <p:spPr>
          <a:xfrm>
            <a:off x="4457700" y="4862512"/>
            <a:ext cx="2619375" cy="1743075"/>
          </a:xfrm>
          <a:prstGeom prst="rect">
            <a:avLst/>
          </a:prstGeom>
        </p:spPr>
      </p:pic>
    </p:spTree>
    <p:extLst>
      <p:ext uri="{BB962C8B-B14F-4D97-AF65-F5344CB8AC3E}">
        <p14:creationId xmlns:p14="http://schemas.microsoft.com/office/powerpoint/2010/main" val="2644191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77825" y="620688"/>
            <a:ext cx="8229600" cy="854968"/>
          </a:xfrm>
        </p:spPr>
        <p:txBody>
          <a:bodyPr>
            <a:normAutofit/>
          </a:bodyPr>
          <a:lstStyle/>
          <a:p>
            <a:pPr algn="ctr" eaLnBrk="1" hangingPunct="1"/>
            <a:r>
              <a:rPr lang="en-AU" altLang="en-US" sz="5400" b="1" dirty="0"/>
              <a:t>Identify with boys</a:t>
            </a:r>
          </a:p>
        </p:txBody>
      </p:sp>
      <p:sp>
        <p:nvSpPr>
          <p:cNvPr id="3" name="Content Placeholder 2"/>
          <p:cNvSpPr>
            <a:spLocks noGrp="1"/>
          </p:cNvSpPr>
          <p:nvPr>
            <p:ph idx="1"/>
          </p:nvPr>
        </p:nvSpPr>
        <p:spPr>
          <a:xfrm>
            <a:off x="1977825" y="1600201"/>
            <a:ext cx="8229600" cy="4525963"/>
          </a:xfrm>
        </p:spPr>
        <p:txBody>
          <a:bodyPr rtlCol="0">
            <a:normAutofit/>
          </a:bodyPr>
          <a:lstStyle/>
          <a:p>
            <a:pPr>
              <a:defRPr/>
            </a:pPr>
            <a:r>
              <a:rPr lang="en-AU" i="1" dirty="0"/>
              <a:t>Many stereotypical girls activities were stupid, boring and inexplicable.</a:t>
            </a:r>
          </a:p>
          <a:p>
            <a:pPr>
              <a:defRPr/>
            </a:pPr>
            <a:r>
              <a:rPr lang="en-AU" i="1" dirty="0"/>
              <a:t>It is more accurate to say that I am gender-neutral. As a child I liked to play with boys because I enjoyed toy cars, Lego building blocks, sports and that kind of thing, and sadly girls are not often given toys like cars and blocks; also girls were more complicated, and unkind in ways I didn’t understand.</a:t>
            </a:r>
          </a:p>
          <a:p>
            <a:pPr>
              <a:defRPr/>
            </a:pPr>
            <a:r>
              <a:rPr lang="en-AU" i="1" dirty="0"/>
              <a:t>Boys are more logical</a:t>
            </a:r>
            <a:r>
              <a:rPr lang="en-AU" dirty="0"/>
              <a:t>. </a:t>
            </a:r>
            <a:endParaRPr lang="en-AU" i="1" dirty="0"/>
          </a:p>
        </p:txBody>
      </p:sp>
    </p:spTree>
    <p:extLst>
      <p:ext uri="{BB962C8B-B14F-4D97-AF65-F5344CB8AC3E}">
        <p14:creationId xmlns:p14="http://schemas.microsoft.com/office/powerpoint/2010/main" val="2696555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Content Placeholder 2"/>
          <p:cNvSpPr>
            <a:spLocks noGrp="1"/>
          </p:cNvSpPr>
          <p:nvPr>
            <p:ph idx="1"/>
          </p:nvPr>
        </p:nvSpPr>
        <p:spPr>
          <a:xfrm>
            <a:off x="541683" y="381001"/>
            <a:ext cx="9669117" cy="5745163"/>
          </a:xfrm>
        </p:spPr>
        <p:txBody>
          <a:bodyPr/>
          <a:lstStyle/>
          <a:p>
            <a:r>
              <a:rPr lang="en-US" sz="4000" dirty="0"/>
              <a:t>Peer support (not bitchy)</a:t>
            </a:r>
          </a:p>
          <a:p>
            <a:r>
              <a:rPr lang="en-US" sz="4000" dirty="0"/>
              <a:t>Single friend who provides guidance and security</a:t>
            </a:r>
          </a:p>
          <a:p>
            <a:r>
              <a:rPr lang="en-US" sz="4000" dirty="0"/>
              <a:t>Age irrelevant</a:t>
            </a:r>
          </a:p>
          <a:p>
            <a:r>
              <a:rPr lang="en-US" sz="4000" dirty="0"/>
              <a:t>Animals as friends</a:t>
            </a:r>
          </a:p>
          <a:p>
            <a:pPr eaLnBrk="1" hangingPunct="1"/>
            <a:endParaRPr lang="en-AU" dirty="0"/>
          </a:p>
        </p:txBody>
      </p:sp>
      <p:pic>
        <p:nvPicPr>
          <p:cNvPr id="140292" name="Picture 5"/>
          <p:cNvPicPr>
            <a:picLocks noChangeAspect="1" noChangeArrowheads="1"/>
          </p:cNvPicPr>
          <p:nvPr/>
        </p:nvPicPr>
        <p:blipFill>
          <a:blip r:embed="rId3" cstate="print"/>
          <a:srcRect/>
          <a:stretch>
            <a:fillRect/>
          </a:stretch>
        </p:blipFill>
        <p:spPr bwMode="auto">
          <a:xfrm>
            <a:off x="5047906" y="3876262"/>
            <a:ext cx="2827338" cy="2117725"/>
          </a:xfrm>
          <a:prstGeom prst="rect">
            <a:avLst/>
          </a:prstGeom>
          <a:noFill/>
          <a:ln w="9525">
            <a:noFill/>
            <a:miter lim="800000"/>
            <a:headEnd/>
            <a:tailEnd/>
          </a:ln>
        </p:spPr>
      </p:pic>
      <p:pic>
        <p:nvPicPr>
          <p:cNvPr id="140293" name="Picture 6"/>
          <p:cNvPicPr>
            <a:picLocks noChangeAspect="1" noChangeArrowheads="1"/>
          </p:cNvPicPr>
          <p:nvPr/>
        </p:nvPicPr>
        <p:blipFill>
          <a:blip r:embed="rId4" cstate="print"/>
          <a:srcRect/>
          <a:stretch>
            <a:fillRect/>
          </a:stretch>
        </p:blipFill>
        <p:spPr bwMode="auto">
          <a:xfrm>
            <a:off x="8683625" y="2198482"/>
            <a:ext cx="2371725" cy="1933575"/>
          </a:xfrm>
          <a:prstGeom prst="rect">
            <a:avLst/>
          </a:prstGeom>
          <a:noFill/>
          <a:ln w="9525">
            <a:noFill/>
            <a:miter lim="800000"/>
            <a:headEnd/>
            <a:tailEnd/>
          </a:ln>
        </p:spPr>
      </p:pic>
      <p:pic>
        <p:nvPicPr>
          <p:cNvPr id="140294"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41683" y="4502426"/>
            <a:ext cx="3775075" cy="1922463"/>
          </a:xfrm>
          <a:prstGeom prst="rect">
            <a:avLst/>
          </a:prstGeom>
          <a:noFill/>
          <a:ln w="9525">
            <a:noFill/>
            <a:miter lim="800000"/>
            <a:headEnd/>
            <a:tailEnd/>
          </a:ln>
        </p:spPr>
      </p:pic>
    </p:spTree>
    <p:extLst>
      <p:ext uri="{BB962C8B-B14F-4D97-AF65-F5344CB8AC3E}">
        <p14:creationId xmlns:p14="http://schemas.microsoft.com/office/powerpoint/2010/main" val="2379330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5400" b="1" dirty="0"/>
              <a:t>Social Experiences of Adolescent Girls</a:t>
            </a:r>
          </a:p>
        </p:txBody>
      </p:sp>
      <p:sp>
        <p:nvSpPr>
          <p:cNvPr id="3" name="Content Placeholder 2"/>
          <p:cNvSpPr>
            <a:spLocks noGrp="1"/>
          </p:cNvSpPr>
          <p:nvPr>
            <p:ph idx="1"/>
          </p:nvPr>
        </p:nvSpPr>
        <p:spPr>
          <a:xfrm>
            <a:off x="838200" y="1676400"/>
            <a:ext cx="10314398" cy="4351338"/>
          </a:xfrm>
        </p:spPr>
        <p:txBody>
          <a:bodyPr>
            <a:normAutofit/>
          </a:bodyPr>
          <a:lstStyle/>
          <a:p>
            <a:r>
              <a:rPr lang="en-AU" sz="2800" b="1" dirty="0"/>
              <a:t>Groups:</a:t>
            </a:r>
            <a:r>
              <a:rPr lang="en-AU" sz="2800" b="1" i="1" dirty="0"/>
              <a:t> ‘too many opinions’ </a:t>
            </a:r>
            <a:r>
              <a:rPr lang="en-AU" sz="2800" dirty="0"/>
              <a:t>and disagreement and conflict between peers</a:t>
            </a:r>
          </a:p>
          <a:p>
            <a:r>
              <a:rPr lang="en-AU" sz="2800" dirty="0"/>
              <a:t>Felt they needed to act as peacemaker when conflict arose</a:t>
            </a:r>
          </a:p>
          <a:p>
            <a:r>
              <a:rPr lang="en-AU" sz="2800" dirty="0"/>
              <a:t>May be </a:t>
            </a:r>
            <a:r>
              <a:rPr lang="en-AU" sz="2800" b="1" dirty="0"/>
              <a:t>more sensitive to conflict between friends</a:t>
            </a:r>
          </a:p>
          <a:p>
            <a:r>
              <a:rPr lang="en-AU" sz="2800" dirty="0"/>
              <a:t>Aware peer girls changed style of dress and interests to focus more on boys</a:t>
            </a:r>
          </a:p>
          <a:p>
            <a:r>
              <a:rPr lang="en-AU" sz="2800" dirty="0"/>
              <a:t>These were not interests they shared or saw as positive</a:t>
            </a:r>
          </a:p>
          <a:p>
            <a:r>
              <a:rPr lang="en-AU" dirty="0"/>
              <a:t>Seeking connection with a peer group</a:t>
            </a:r>
            <a:endParaRPr lang="en-AU" sz="2800" dirty="0"/>
          </a:p>
          <a:p>
            <a:endParaRPr lang="en-AU" i="1" dirty="0"/>
          </a:p>
        </p:txBody>
      </p:sp>
    </p:spTree>
    <p:extLst>
      <p:ext uri="{BB962C8B-B14F-4D97-AF65-F5344CB8AC3E}">
        <p14:creationId xmlns:p14="http://schemas.microsoft.com/office/powerpoint/2010/main" val="1808258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1196752"/>
            <a:ext cx="8496944" cy="1143000"/>
          </a:xfrm>
        </p:spPr>
        <p:txBody>
          <a:bodyPr>
            <a:normAutofit/>
          </a:bodyPr>
          <a:lstStyle/>
          <a:p>
            <a:pPr>
              <a:defRPr/>
            </a:pPr>
            <a:r>
              <a:rPr lang="en-AU" sz="3600" b="1" dirty="0"/>
              <a:t>Ultra-feminine or anti-social conventions</a:t>
            </a:r>
          </a:p>
        </p:txBody>
      </p:sp>
      <p:sp>
        <p:nvSpPr>
          <p:cNvPr id="35843" name="Content Placeholder 2"/>
          <p:cNvSpPr>
            <a:spLocks noGrp="1"/>
          </p:cNvSpPr>
          <p:nvPr>
            <p:ph idx="1"/>
          </p:nvPr>
        </p:nvSpPr>
        <p:spPr>
          <a:xfrm>
            <a:off x="433387" y="2209800"/>
            <a:ext cx="11268075" cy="4267200"/>
          </a:xfrm>
        </p:spPr>
        <p:txBody>
          <a:bodyPr>
            <a:normAutofit/>
          </a:bodyPr>
          <a:lstStyle/>
          <a:p>
            <a:r>
              <a:rPr lang="en-AU" altLang="en-US" dirty="0"/>
              <a:t>Try to fit in during Primary School by being ultra feminine (pink and frilly)</a:t>
            </a:r>
          </a:p>
          <a:p>
            <a:r>
              <a:rPr lang="en-AU" altLang="en-US" dirty="0"/>
              <a:t>In adolescence, when it is not working, the pendulum can swing the other way</a:t>
            </a:r>
          </a:p>
          <a:p>
            <a:r>
              <a:rPr lang="en-AU" altLang="en-US" dirty="0"/>
              <a:t>Despise femininity and defy social and gender conventions</a:t>
            </a:r>
          </a:p>
        </p:txBody>
      </p:sp>
      <p:sp>
        <p:nvSpPr>
          <p:cNvPr id="3" name="TextBox 2"/>
          <p:cNvSpPr txBox="1"/>
          <p:nvPr/>
        </p:nvSpPr>
        <p:spPr>
          <a:xfrm>
            <a:off x="1919536" y="548681"/>
            <a:ext cx="8280920" cy="769441"/>
          </a:xfrm>
          <a:prstGeom prst="rect">
            <a:avLst/>
          </a:prstGeom>
          <a:noFill/>
        </p:spPr>
        <p:txBody>
          <a:bodyPr wrap="square" rtlCol="0">
            <a:spAutoFit/>
          </a:bodyPr>
          <a:lstStyle/>
          <a:p>
            <a:pPr algn="ctr"/>
            <a:r>
              <a:rPr lang="en-AU" sz="4400" dirty="0"/>
              <a:t>Adolescent Autistic Girls</a:t>
            </a:r>
            <a:endParaRPr lang="en-US" sz="4400" dirty="0"/>
          </a:p>
        </p:txBody>
      </p:sp>
      <p:pic>
        <p:nvPicPr>
          <p:cNvPr id="4" name="Picture 3">
            <a:extLst>
              <a:ext uri="{FF2B5EF4-FFF2-40B4-BE49-F238E27FC236}">
                <a16:creationId xmlns:a16="http://schemas.microsoft.com/office/drawing/2014/main" id="{258D76BB-CAA4-4112-96E6-340BC500220E}"/>
              </a:ext>
            </a:extLst>
          </p:cNvPr>
          <p:cNvPicPr>
            <a:picLocks noChangeAspect="1"/>
          </p:cNvPicPr>
          <p:nvPr/>
        </p:nvPicPr>
        <p:blipFill>
          <a:blip r:embed="rId2"/>
          <a:stretch>
            <a:fillRect/>
          </a:stretch>
        </p:blipFill>
        <p:spPr>
          <a:xfrm>
            <a:off x="1447800" y="4380135"/>
            <a:ext cx="1914525" cy="2390775"/>
          </a:xfrm>
          <a:prstGeom prst="rect">
            <a:avLst/>
          </a:prstGeom>
        </p:spPr>
      </p:pic>
      <p:pic>
        <p:nvPicPr>
          <p:cNvPr id="5" name="Picture 4">
            <a:extLst>
              <a:ext uri="{FF2B5EF4-FFF2-40B4-BE49-F238E27FC236}">
                <a16:creationId xmlns:a16="http://schemas.microsoft.com/office/drawing/2014/main" id="{A3B64177-3342-4AAC-9D33-BCB450B07E57}"/>
              </a:ext>
            </a:extLst>
          </p:cNvPr>
          <p:cNvPicPr>
            <a:picLocks noChangeAspect="1"/>
          </p:cNvPicPr>
          <p:nvPr/>
        </p:nvPicPr>
        <p:blipFill>
          <a:blip r:embed="rId3"/>
          <a:stretch>
            <a:fillRect/>
          </a:stretch>
        </p:blipFill>
        <p:spPr>
          <a:xfrm>
            <a:off x="9006458" y="4313459"/>
            <a:ext cx="1781175" cy="2562225"/>
          </a:xfrm>
          <a:prstGeom prst="rect">
            <a:avLst/>
          </a:prstGeom>
        </p:spPr>
      </p:pic>
      <p:pic>
        <p:nvPicPr>
          <p:cNvPr id="6" name="Picture 5">
            <a:extLst>
              <a:ext uri="{FF2B5EF4-FFF2-40B4-BE49-F238E27FC236}">
                <a16:creationId xmlns:a16="http://schemas.microsoft.com/office/drawing/2014/main" id="{0302B071-419C-4FA0-89AE-08FC2A0B5822}"/>
              </a:ext>
            </a:extLst>
          </p:cNvPr>
          <p:cNvPicPr>
            <a:picLocks noChangeAspect="1"/>
          </p:cNvPicPr>
          <p:nvPr/>
        </p:nvPicPr>
        <p:blipFill>
          <a:blip r:embed="rId4"/>
          <a:stretch>
            <a:fillRect/>
          </a:stretch>
        </p:blipFill>
        <p:spPr>
          <a:xfrm>
            <a:off x="4311542" y="4337273"/>
            <a:ext cx="3428090" cy="2281238"/>
          </a:xfrm>
          <a:prstGeom prst="rect">
            <a:avLst/>
          </a:prstGeom>
        </p:spPr>
      </p:pic>
    </p:spTree>
    <p:extLst>
      <p:ext uri="{BB962C8B-B14F-4D97-AF65-F5344CB8AC3E}">
        <p14:creationId xmlns:p14="http://schemas.microsoft.com/office/powerpoint/2010/main" val="855315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7582E-4964-4816-924C-2BD3CD8F6F55}"/>
              </a:ext>
            </a:extLst>
          </p:cNvPr>
          <p:cNvSpPr>
            <a:spLocks noGrp="1"/>
          </p:cNvSpPr>
          <p:nvPr>
            <p:ph type="title"/>
          </p:nvPr>
        </p:nvSpPr>
        <p:spPr/>
        <p:txBody>
          <a:bodyPr>
            <a:normAutofit/>
          </a:bodyPr>
          <a:lstStyle/>
          <a:p>
            <a:pPr algn="ctr"/>
            <a:r>
              <a:rPr lang="en-US" sz="5400" b="1" dirty="0"/>
              <a:t>ASD and ED Similarities</a:t>
            </a:r>
            <a:endParaRPr lang="en-AU" sz="5400" b="1" dirty="0"/>
          </a:p>
        </p:txBody>
      </p:sp>
      <p:sp>
        <p:nvSpPr>
          <p:cNvPr id="3" name="Content Placeholder 2">
            <a:extLst>
              <a:ext uri="{FF2B5EF4-FFF2-40B4-BE49-F238E27FC236}">
                <a16:creationId xmlns:a16="http://schemas.microsoft.com/office/drawing/2014/main" id="{A761317C-B176-45D8-9E76-E32E9CDA4807}"/>
              </a:ext>
            </a:extLst>
          </p:cNvPr>
          <p:cNvSpPr>
            <a:spLocks noGrp="1"/>
          </p:cNvSpPr>
          <p:nvPr>
            <p:ph idx="1"/>
          </p:nvPr>
        </p:nvSpPr>
        <p:spPr/>
        <p:txBody>
          <a:bodyPr>
            <a:normAutofit/>
          </a:bodyPr>
          <a:lstStyle/>
          <a:p>
            <a:r>
              <a:rPr lang="en-US" sz="3600" dirty="0"/>
              <a:t>Flexible thinking</a:t>
            </a:r>
          </a:p>
          <a:p>
            <a:r>
              <a:rPr lang="en-US" sz="3600" dirty="0"/>
              <a:t>Theory of Mind</a:t>
            </a:r>
          </a:p>
          <a:p>
            <a:r>
              <a:rPr lang="en-US" sz="3600" dirty="0"/>
              <a:t>Emotional processing</a:t>
            </a:r>
          </a:p>
          <a:p>
            <a:r>
              <a:rPr lang="en-US" sz="3600" dirty="0"/>
              <a:t>Emotional literacy</a:t>
            </a:r>
            <a:endParaRPr lang="en-AU" sz="3600" dirty="0"/>
          </a:p>
        </p:txBody>
      </p:sp>
    </p:spTree>
    <p:extLst>
      <p:ext uri="{BB962C8B-B14F-4D97-AF65-F5344CB8AC3E}">
        <p14:creationId xmlns:p14="http://schemas.microsoft.com/office/powerpoint/2010/main" val="1852092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72B3E-640C-4850-98C1-FD2B2140C20E}"/>
              </a:ext>
            </a:extLst>
          </p:cNvPr>
          <p:cNvSpPr>
            <a:spLocks noGrp="1"/>
          </p:cNvSpPr>
          <p:nvPr>
            <p:ph type="title"/>
          </p:nvPr>
        </p:nvSpPr>
        <p:spPr/>
        <p:txBody>
          <a:bodyPr>
            <a:noAutofit/>
          </a:bodyPr>
          <a:lstStyle/>
          <a:p>
            <a:pPr algn="ctr"/>
            <a:r>
              <a:rPr lang="en-US" sz="5400" b="1" dirty="0"/>
              <a:t>Eating Disorders: ARFID (Selective Eating Disorder)</a:t>
            </a:r>
            <a:endParaRPr lang="en-AU" sz="5400" b="1" dirty="0"/>
          </a:p>
        </p:txBody>
      </p:sp>
      <p:sp>
        <p:nvSpPr>
          <p:cNvPr id="3" name="Content Placeholder 2">
            <a:extLst>
              <a:ext uri="{FF2B5EF4-FFF2-40B4-BE49-F238E27FC236}">
                <a16:creationId xmlns:a16="http://schemas.microsoft.com/office/drawing/2014/main" id="{393CBA84-E39B-4C88-B9E0-244336E76627}"/>
              </a:ext>
            </a:extLst>
          </p:cNvPr>
          <p:cNvSpPr>
            <a:spLocks noGrp="1"/>
          </p:cNvSpPr>
          <p:nvPr>
            <p:ph idx="1"/>
          </p:nvPr>
        </p:nvSpPr>
        <p:spPr>
          <a:xfrm>
            <a:off x="838200" y="2800349"/>
            <a:ext cx="10515600" cy="3376613"/>
          </a:xfrm>
        </p:spPr>
        <p:txBody>
          <a:bodyPr/>
          <a:lstStyle/>
          <a:p>
            <a:r>
              <a:rPr lang="en-US" dirty="0"/>
              <a:t>Persistent food restriction where nutritional needs are not met</a:t>
            </a:r>
          </a:p>
          <a:p>
            <a:r>
              <a:rPr lang="en-US" dirty="0"/>
              <a:t>Loss of interest in food</a:t>
            </a:r>
          </a:p>
          <a:p>
            <a:r>
              <a:rPr lang="en-US" dirty="0"/>
              <a:t>Concern about the consequences of eating (e.g. vomiting)</a:t>
            </a:r>
          </a:p>
          <a:p>
            <a:r>
              <a:rPr lang="en-US" dirty="0"/>
              <a:t>Avoidance and anxiety due to the </a:t>
            </a:r>
            <a:r>
              <a:rPr lang="en-US" b="1" dirty="0"/>
              <a:t>sensory</a:t>
            </a:r>
            <a:r>
              <a:rPr lang="en-US" dirty="0"/>
              <a:t> characteristics of food</a:t>
            </a:r>
            <a:endParaRPr lang="en-AU" dirty="0"/>
          </a:p>
        </p:txBody>
      </p:sp>
    </p:spTree>
    <p:extLst>
      <p:ext uri="{BB962C8B-B14F-4D97-AF65-F5344CB8AC3E}">
        <p14:creationId xmlns:p14="http://schemas.microsoft.com/office/powerpoint/2010/main" val="1166080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543AD-C868-48AD-B685-DDCD6365FC08}"/>
              </a:ext>
            </a:extLst>
          </p:cNvPr>
          <p:cNvSpPr>
            <a:spLocks noGrp="1"/>
          </p:cNvSpPr>
          <p:nvPr>
            <p:ph type="title"/>
          </p:nvPr>
        </p:nvSpPr>
        <p:spPr/>
        <p:txBody>
          <a:bodyPr>
            <a:normAutofit fontScale="90000"/>
          </a:bodyPr>
          <a:lstStyle/>
          <a:p>
            <a:pPr algn="ctr"/>
            <a:r>
              <a:rPr lang="en-US" sz="5400" b="1" dirty="0"/>
              <a:t>Prevalence of Eating Disorders and ASD</a:t>
            </a:r>
            <a:endParaRPr lang="en-AU" sz="5400" b="1" dirty="0"/>
          </a:p>
        </p:txBody>
      </p:sp>
      <p:sp>
        <p:nvSpPr>
          <p:cNvPr id="3" name="Content Placeholder 2">
            <a:extLst>
              <a:ext uri="{FF2B5EF4-FFF2-40B4-BE49-F238E27FC236}">
                <a16:creationId xmlns:a16="http://schemas.microsoft.com/office/drawing/2014/main" id="{E3F817FA-C6CC-4F32-859A-951545E36F87}"/>
              </a:ext>
            </a:extLst>
          </p:cNvPr>
          <p:cNvSpPr>
            <a:spLocks noGrp="1"/>
          </p:cNvSpPr>
          <p:nvPr>
            <p:ph idx="1"/>
          </p:nvPr>
        </p:nvSpPr>
        <p:spPr/>
        <p:txBody>
          <a:bodyPr/>
          <a:lstStyle/>
          <a:p>
            <a:r>
              <a:rPr lang="en-US" dirty="0"/>
              <a:t>Brown et al (2020) Molecular Autism</a:t>
            </a:r>
          </a:p>
          <a:p>
            <a:r>
              <a:rPr lang="en-US" dirty="0"/>
              <a:t>Systematic review and meta-analysis</a:t>
            </a:r>
          </a:p>
          <a:p>
            <a:r>
              <a:rPr lang="en-US" dirty="0"/>
              <a:t>Overall prevalence of ASD in combined ED populations ranges from 1.15% to 30.00%</a:t>
            </a:r>
          </a:p>
          <a:p>
            <a:r>
              <a:rPr lang="en-US" dirty="0"/>
              <a:t>Comorbidity often overlooked</a:t>
            </a:r>
            <a:endParaRPr lang="en-AU" dirty="0"/>
          </a:p>
        </p:txBody>
      </p:sp>
    </p:spTree>
    <p:extLst>
      <p:ext uri="{BB962C8B-B14F-4D97-AF65-F5344CB8AC3E}">
        <p14:creationId xmlns:p14="http://schemas.microsoft.com/office/powerpoint/2010/main" val="1832335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C1A10-BC85-41D4-98E0-E7568C8DD3A8}"/>
              </a:ext>
            </a:extLst>
          </p:cNvPr>
          <p:cNvSpPr>
            <a:spLocks noGrp="1"/>
          </p:cNvSpPr>
          <p:nvPr>
            <p:ph type="title"/>
          </p:nvPr>
        </p:nvSpPr>
        <p:spPr/>
        <p:txBody>
          <a:bodyPr>
            <a:normAutofit fontScale="90000"/>
          </a:bodyPr>
          <a:lstStyle/>
          <a:p>
            <a:pPr algn="ctr"/>
            <a:r>
              <a:rPr lang="en-US" sz="5400" b="1" dirty="0"/>
              <a:t>Autistic Pathways to an Eating Disorder</a:t>
            </a:r>
            <a:br>
              <a:rPr lang="en-US" sz="5400" b="1" dirty="0"/>
            </a:br>
            <a:r>
              <a:rPr lang="en-US" sz="5400" b="1" dirty="0"/>
              <a:t>Research</a:t>
            </a:r>
            <a:br>
              <a:rPr lang="en-US" sz="4400" dirty="0"/>
            </a:br>
            <a:endParaRPr lang="en-AU" dirty="0"/>
          </a:p>
        </p:txBody>
      </p:sp>
      <p:sp>
        <p:nvSpPr>
          <p:cNvPr id="3" name="Content Placeholder 2">
            <a:extLst>
              <a:ext uri="{FF2B5EF4-FFF2-40B4-BE49-F238E27FC236}">
                <a16:creationId xmlns:a16="http://schemas.microsoft.com/office/drawing/2014/main" id="{0EEF9B34-2FED-4C3A-AEFB-957E5EA8CFB8}"/>
              </a:ext>
            </a:extLst>
          </p:cNvPr>
          <p:cNvSpPr>
            <a:spLocks noGrp="1"/>
          </p:cNvSpPr>
          <p:nvPr>
            <p:ph idx="1"/>
          </p:nvPr>
        </p:nvSpPr>
        <p:spPr/>
        <p:txBody>
          <a:bodyPr/>
          <a:lstStyle/>
          <a:p>
            <a:r>
              <a:rPr lang="en-US" dirty="0"/>
              <a:t>23% of women hospitalized for anorexia met the dx criteria for ASD (Westwood, Mandy and </a:t>
            </a:r>
            <a:r>
              <a:rPr lang="en-US" dirty="0" err="1"/>
              <a:t>Tchanturia</a:t>
            </a:r>
            <a:r>
              <a:rPr lang="en-US" dirty="0"/>
              <a:t> 2017)</a:t>
            </a:r>
          </a:p>
          <a:p>
            <a:r>
              <a:rPr lang="en-US" dirty="0"/>
              <a:t>Traits preceded the onset of the eating disorder ( Mette </a:t>
            </a:r>
            <a:r>
              <a:rPr lang="en-US" dirty="0" err="1"/>
              <a:t>Benze</a:t>
            </a:r>
            <a:r>
              <a:rPr lang="en-US" dirty="0"/>
              <a:t> et al 2017; Schulte-Ruther et al 2012)</a:t>
            </a:r>
          </a:p>
          <a:p>
            <a:r>
              <a:rPr lang="en-US" b="1" dirty="0"/>
              <a:t>Therapeutic models need to be altered</a:t>
            </a:r>
          </a:p>
          <a:p>
            <a:r>
              <a:rPr lang="en-US" dirty="0"/>
              <a:t>Do not fit a classical eating disorder profile</a:t>
            </a:r>
          </a:p>
          <a:p>
            <a:r>
              <a:rPr lang="en-US" dirty="0"/>
              <a:t>Difficulty describing/expressing their eating disorder</a:t>
            </a:r>
          </a:p>
          <a:p>
            <a:r>
              <a:rPr lang="en-US" dirty="0"/>
              <a:t>Those with an eating disorder and ASD have poorer outcomes (</a:t>
            </a:r>
            <a:r>
              <a:rPr lang="en-US" dirty="0" err="1"/>
              <a:t>Arcelus</a:t>
            </a:r>
            <a:r>
              <a:rPr lang="en-US" dirty="0"/>
              <a:t> et al 2011)</a:t>
            </a:r>
            <a:endParaRPr lang="en-AU" dirty="0"/>
          </a:p>
          <a:p>
            <a:endParaRPr lang="en-AU" dirty="0"/>
          </a:p>
        </p:txBody>
      </p:sp>
    </p:spTree>
    <p:extLst>
      <p:ext uri="{BB962C8B-B14F-4D97-AF65-F5344CB8AC3E}">
        <p14:creationId xmlns:p14="http://schemas.microsoft.com/office/powerpoint/2010/main" val="2838999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39B0F-BD5E-4861-A803-D99E1A7CDF1C}"/>
              </a:ext>
            </a:extLst>
          </p:cNvPr>
          <p:cNvSpPr>
            <a:spLocks noGrp="1"/>
          </p:cNvSpPr>
          <p:nvPr>
            <p:ph type="title"/>
          </p:nvPr>
        </p:nvSpPr>
        <p:spPr/>
        <p:txBody>
          <a:bodyPr>
            <a:noAutofit/>
          </a:bodyPr>
          <a:lstStyle/>
          <a:p>
            <a:pPr algn="ctr"/>
            <a:r>
              <a:rPr lang="en-US" sz="5400" b="1" dirty="0"/>
              <a:t>Motivation for an Eating Disorder and Autism</a:t>
            </a:r>
            <a:endParaRPr lang="en-AU" sz="5400" b="1" dirty="0"/>
          </a:p>
        </p:txBody>
      </p:sp>
      <p:sp>
        <p:nvSpPr>
          <p:cNvPr id="3" name="Content Placeholder 2">
            <a:extLst>
              <a:ext uri="{FF2B5EF4-FFF2-40B4-BE49-F238E27FC236}">
                <a16:creationId xmlns:a16="http://schemas.microsoft.com/office/drawing/2014/main" id="{5E11ECA1-42FD-4AD9-B4B7-79E63480E837}"/>
              </a:ext>
            </a:extLst>
          </p:cNvPr>
          <p:cNvSpPr>
            <a:spLocks noGrp="1"/>
          </p:cNvSpPr>
          <p:nvPr>
            <p:ph idx="1"/>
          </p:nvPr>
        </p:nvSpPr>
        <p:spPr/>
        <p:txBody>
          <a:bodyPr/>
          <a:lstStyle/>
          <a:p>
            <a:r>
              <a:rPr lang="en-US" dirty="0"/>
              <a:t>Self-perception, shape and weight (dislike who I am and how I look)</a:t>
            </a:r>
          </a:p>
          <a:p>
            <a:r>
              <a:rPr lang="en-US" dirty="0"/>
              <a:t>Connectedness (finding a culture of those who accept and encourage you)</a:t>
            </a:r>
          </a:p>
          <a:p>
            <a:r>
              <a:rPr lang="en-US" dirty="0"/>
              <a:t>To solve a problem (changes associated with puberty and sexuality)</a:t>
            </a:r>
          </a:p>
          <a:p>
            <a:r>
              <a:rPr lang="en-US" dirty="0"/>
              <a:t>Control in your life (Anxiety)</a:t>
            </a:r>
          </a:p>
          <a:p>
            <a:r>
              <a:rPr lang="en-US" dirty="0"/>
              <a:t>An Autistic rule (I am smarter when I eat less) – Autistic archeology</a:t>
            </a:r>
          </a:p>
          <a:p>
            <a:r>
              <a:rPr lang="en-US" dirty="0"/>
              <a:t>Family tension at the meal table (empathic attunement) and an eating disorder as a coping mechanism</a:t>
            </a:r>
          </a:p>
          <a:p>
            <a:endParaRPr lang="en-AU" dirty="0"/>
          </a:p>
        </p:txBody>
      </p:sp>
    </p:spTree>
    <p:extLst>
      <p:ext uri="{BB962C8B-B14F-4D97-AF65-F5344CB8AC3E}">
        <p14:creationId xmlns:p14="http://schemas.microsoft.com/office/powerpoint/2010/main" val="392904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b="1" dirty="0"/>
              <a:t>What is Autism?</a:t>
            </a:r>
            <a:br>
              <a:rPr lang="en-AU" b="1" dirty="0"/>
            </a:br>
            <a:r>
              <a:rPr lang="en-AU" b="1" dirty="0"/>
              <a:t>The Diagnostic Criteria for ASD in DSM 5: A1</a:t>
            </a:r>
          </a:p>
        </p:txBody>
      </p:sp>
      <p:sp>
        <p:nvSpPr>
          <p:cNvPr id="3" name="Content Placeholder 2"/>
          <p:cNvSpPr>
            <a:spLocks noGrp="1"/>
          </p:cNvSpPr>
          <p:nvPr>
            <p:ph idx="1"/>
          </p:nvPr>
        </p:nvSpPr>
        <p:spPr>
          <a:xfrm>
            <a:off x="838200" y="1825625"/>
            <a:ext cx="10515600" cy="4834336"/>
          </a:xfrm>
        </p:spPr>
        <p:txBody>
          <a:bodyPr>
            <a:normAutofit/>
          </a:bodyPr>
          <a:lstStyle/>
          <a:p>
            <a:pPr marL="0" indent="0">
              <a:lnSpc>
                <a:spcPct val="100000"/>
              </a:lnSpc>
              <a:buNone/>
            </a:pPr>
            <a:r>
              <a:rPr lang="en-AU" sz="4000" dirty="0"/>
              <a:t>Deficits in </a:t>
            </a:r>
            <a:r>
              <a:rPr lang="en-AU" sz="4000" b="1" dirty="0"/>
              <a:t>social-emotional reciprocity</a:t>
            </a:r>
          </a:p>
          <a:p>
            <a:pPr marL="0" indent="0">
              <a:lnSpc>
                <a:spcPct val="100000"/>
              </a:lnSpc>
              <a:buNone/>
            </a:pPr>
            <a:r>
              <a:rPr lang="en-AU" sz="4000" b="1" dirty="0"/>
              <a:t>Introvert</a:t>
            </a:r>
            <a:r>
              <a:rPr lang="en-AU" sz="4000" dirty="0"/>
              <a:t>: shy, withdrawn and isolated, alone not lonely </a:t>
            </a:r>
          </a:p>
          <a:p>
            <a:pPr marL="0" indent="0">
              <a:lnSpc>
                <a:spcPct val="100000"/>
              </a:lnSpc>
              <a:buNone/>
            </a:pPr>
            <a:r>
              <a:rPr lang="en-AU" sz="4000" b="1" dirty="0"/>
              <a:t>Extrovert</a:t>
            </a:r>
            <a:r>
              <a:rPr lang="en-AU" sz="4000" dirty="0"/>
              <a:t>: </a:t>
            </a:r>
          </a:p>
          <a:p>
            <a:pPr marL="0" indent="0">
              <a:lnSpc>
                <a:spcPct val="100000"/>
              </a:lnSpc>
              <a:buNone/>
            </a:pPr>
            <a:r>
              <a:rPr lang="en-AU" sz="4000" dirty="0"/>
              <a:t>1. Intense and intrusive</a:t>
            </a:r>
          </a:p>
          <a:p>
            <a:pPr marL="0" indent="0">
              <a:lnSpc>
                <a:spcPct val="100000"/>
              </a:lnSpc>
              <a:buNone/>
            </a:pPr>
            <a:r>
              <a:rPr lang="en-AU" sz="4000" dirty="0"/>
              <a:t>2. Observes, analyses and imitates</a:t>
            </a:r>
          </a:p>
          <a:p>
            <a:pPr marL="0" indent="0">
              <a:lnSpc>
                <a:spcPct val="200000"/>
              </a:lnSpc>
              <a:buNone/>
            </a:pPr>
            <a:endParaRPr lang="en-AU" sz="4000" dirty="0"/>
          </a:p>
          <a:p>
            <a:pPr>
              <a:lnSpc>
                <a:spcPct val="200000"/>
              </a:lnSpc>
            </a:pPr>
            <a:endParaRPr lang="en-AU" sz="4000" b="1" dirty="0"/>
          </a:p>
        </p:txBody>
      </p:sp>
    </p:spTree>
    <p:extLst>
      <p:ext uri="{BB962C8B-B14F-4D97-AF65-F5344CB8AC3E}">
        <p14:creationId xmlns:p14="http://schemas.microsoft.com/office/powerpoint/2010/main" val="3372275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5244C-4990-42DD-BD22-1EF9729057A8}"/>
              </a:ext>
            </a:extLst>
          </p:cNvPr>
          <p:cNvSpPr>
            <a:spLocks noGrp="1"/>
          </p:cNvSpPr>
          <p:nvPr>
            <p:ph type="title"/>
          </p:nvPr>
        </p:nvSpPr>
        <p:spPr/>
        <p:txBody>
          <a:bodyPr>
            <a:noAutofit/>
          </a:bodyPr>
          <a:lstStyle/>
          <a:p>
            <a:pPr algn="ctr"/>
            <a:r>
              <a:rPr lang="en-US" sz="5400" b="1" dirty="0"/>
              <a:t>Motivation for an Eating Disorder and Autism</a:t>
            </a:r>
            <a:endParaRPr lang="en-AU" sz="5400" b="1" dirty="0"/>
          </a:p>
        </p:txBody>
      </p:sp>
      <p:sp>
        <p:nvSpPr>
          <p:cNvPr id="3" name="Content Placeholder 2">
            <a:extLst>
              <a:ext uri="{FF2B5EF4-FFF2-40B4-BE49-F238E27FC236}">
                <a16:creationId xmlns:a16="http://schemas.microsoft.com/office/drawing/2014/main" id="{E4FF5DC4-74C8-4FB5-9C08-18EB97309B19}"/>
              </a:ext>
            </a:extLst>
          </p:cNvPr>
          <p:cNvSpPr>
            <a:spLocks noGrp="1"/>
          </p:cNvSpPr>
          <p:nvPr>
            <p:ph idx="1"/>
          </p:nvPr>
        </p:nvSpPr>
        <p:spPr/>
        <p:txBody>
          <a:bodyPr/>
          <a:lstStyle/>
          <a:p>
            <a:r>
              <a:rPr lang="en-US" dirty="0"/>
              <a:t>Knowledge of food, calories, sugar and fat content – special interest</a:t>
            </a:r>
          </a:p>
          <a:p>
            <a:r>
              <a:rPr lang="en-US" dirty="0"/>
              <a:t>Becoming an expert</a:t>
            </a:r>
          </a:p>
          <a:p>
            <a:r>
              <a:rPr lang="en-US" dirty="0"/>
              <a:t>Social media postings of those of similar mind - connectedness</a:t>
            </a:r>
          </a:p>
          <a:p>
            <a:r>
              <a:rPr lang="en-US" dirty="0"/>
              <a:t>Identification and connection with vegetarians and vegans as well as food, diet and weight gurus</a:t>
            </a:r>
          </a:p>
          <a:p>
            <a:r>
              <a:rPr lang="en-US" dirty="0"/>
              <a:t>Acquiring rigid and restrictive rules regarding food consumption and an eating ritual and routine</a:t>
            </a:r>
          </a:p>
          <a:p>
            <a:r>
              <a:rPr lang="en-US" dirty="0"/>
              <a:t>Section B of the diagnostic criteria</a:t>
            </a:r>
          </a:p>
        </p:txBody>
      </p:sp>
    </p:spTree>
    <p:extLst>
      <p:ext uri="{BB962C8B-B14F-4D97-AF65-F5344CB8AC3E}">
        <p14:creationId xmlns:p14="http://schemas.microsoft.com/office/powerpoint/2010/main" val="3628787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C4230-8555-471D-81B3-E58924109DD7}"/>
              </a:ext>
            </a:extLst>
          </p:cNvPr>
          <p:cNvSpPr>
            <a:spLocks noGrp="1"/>
          </p:cNvSpPr>
          <p:nvPr>
            <p:ph type="title"/>
          </p:nvPr>
        </p:nvSpPr>
        <p:spPr/>
        <p:txBody>
          <a:bodyPr>
            <a:normAutofit/>
          </a:bodyPr>
          <a:lstStyle/>
          <a:p>
            <a:pPr algn="ctr"/>
            <a:r>
              <a:rPr lang="en-US" sz="5400" b="1" dirty="0"/>
              <a:t>Associated Concerns</a:t>
            </a:r>
            <a:endParaRPr lang="en-AU" sz="5400" b="1" dirty="0"/>
          </a:p>
        </p:txBody>
      </p:sp>
      <p:sp>
        <p:nvSpPr>
          <p:cNvPr id="3" name="Content Placeholder 2">
            <a:extLst>
              <a:ext uri="{FF2B5EF4-FFF2-40B4-BE49-F238E27FC236}">
                <a16:creationId xmlns:a16="http://schemas.microsoft.com/office/drawing/2014/main" id="{3F26F4E6-2A9F-415A-8018-9FB0D64933FF}"/>
              </a:ext>
            </a:extLst>
          </p:cNvPr>
          <p:cNvSpPr>
            <a:spLocks noGrp="1"/>
          </p:cNvSpPr>
          <p:nvPr>
            <p:ph idx="1"/>
          </p:nvPr>
        </p:nvSpPr>
        <p:spPr/>
        <p:txBody>
          <a:bodyPr>
            <a:normAutofit/>
          </a:bodyPr>
          <a:lstStyle/>
          <a:p>
            <a:r>
              <a:rPr lang="en-US" dirty="0"/>
              <a:t>Theory of Mind (decreases with decreasing BMI)</a:t>
            </a:r>
          </a:p>
          <a:p>
            <a:r>
              <a:rPr lang="en-US" dirty="0"/>
              <a:t>Residential treatment (culture, being away from home, sensory sensitivity, need for solitude)</a:t>
            </a:r>
          </a:p>
          <a:p>
            <a:r>
              <a:rPr lang="en-US" dirty="0"/>
              <a:t>Group activities and self-disclosure</a:t>
            </a:r>
          </a:p>
          <a:p>
            <a:r>
              <a:rPr lang="en-US" dirty="0"/>
              <a:t>Understanding of ASD by staff</a:t>
            </a:r>
          </a:p>
          <a:p>
            <a:r>
              <a:rPr lang="en-US" dirty="0"/>
              <a:t>Alexithymia</a:t>
            </a:r>
          </a:p>
          <a:p>
            <a:r>
              <a:rPr lang="en-US" dirty="0"/>
              <a:t>Group therapy (social dynamics, empathic attunement  and vulnerability)</a:t>
            </a:r>
          </a:p>
          <a:p>
            <a:r>
              <a:rPr lang="en-US" dirty="0"/>
              <a:t>Duration of sessions (exhaustion)</a:t>
            </a:r>
          </a:p>
          <a:p>
            <a:endParaRPr lang="en-AU" dirty="0"/>
          </a:p>
        </p:txBody>
      </p:sp>
    </p:spTree>
    <p:extLst>
      <p:ext uri="{BB962C8B-B14F-4D97-AF65-F5344CB8AC3E}">
        <p14:creationId xmlns:p14="http://schemas.microsoft.com/office/powerpoint/2010/main" val="16905201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6AD1-988E-4F92-9F75-B82173E4BB91}"/>
              </a:ext>
            </a:extLst>
          </p:cNvPr>
          <p:cNvSpPr>
            <a:spLocks noGrp="1"/>
          </p:cNvSpPr>
          <p:nvPr>
            <p:ph type="title"/>
          </p:nvPr>
        </p:nvSpPr>
        <p:spPr/>
        <p:txBody>
          <a:bodyPr>
            <a:normAutofit/>
          </a:bodyPr>
          <a:lstStyle/>
          <a:p>
            <a:pPr algn="ctr"/>
            <a:r>
              <a:rPr lang="en-US" sz="5400" b="1" dirty="0"/>
              <a:t>Issues in Therapy</a:t>
            </a:r>
            <a:endParaRPr lang="en-AU" sz="5400" b="1" dirty="0"/>
          </a:p>
        </p:txBody>
      </p:sp>
      <p:sp>
        <p:nvSpPr>
          <p:cNvPr id="3" name="Content Placeholder 2">
            <a:extLst>
              <a:ext uri="{FF2B5EF4-FFF2-40B4-BE49-F238E27FC236}">
                <a16:creationId xmlns:a16="http://schemas.microsoft.com/office/drawing/2014/main" id="{29F71EE1-9436-423C-A2C9-C3461A6141BF}"/>
              </a:ext>
            </a:extLst>
          </p:cNvPr>
          <p:cNvSpPr>
            <a:spLocks noGrp="1"/>
          </p:cNvSpPr>
          <p:nvPr>
            <p:ph idx="1"/>
          </p:nvPr>
        </p:nvSpPr>
        <p:spPr/>
        <p:txBody>
          <a:bodyPr>
            <a:normAutofit/>
          </a:bodyPr>
          <a:lstStyle/>
          <a:p>
            <a:r>
              <a:rPr lang="en-US" dirty="0"/>
              <a:t>ASD in the family</a:t>
            </a:r>
          </a:p>
          <a:p>
            <a:r>
              <a:rPr lang="en-US" dirty="0"/>
              <a:t>Intense emotions and meltdowns</a:t>
            </a:r>
          </a:p>
          <a:p>
            <a:r>
              <a:rPr lang="en-US" dirty="0"/>
              <a:t>Difficulty achieving and delayed emotional repair</a:t>
            </a:r>
          </a:p>
          <a:p>
            <a:r>
              <a:rPr lang="en-US" dirty="0"/>
              <a:t>Conventional repair mechanisms not effective (talking, compassion and punishment)</a:t>
            </a:r>
          </a:p>
          <a:p>
            <a:r>
              <a:rPr lang="en-US" dirty="0"/>
              <a:t>‘One track ‘ mind and single-minded determination (considering alternative perceptions and responses)</a:t>
            </a:r>
          </a:p>
          <a:p>
            <a:r>
              <a:rPr lang="en-US" dirty="0"/>
              <a:t>Sensory sensitivity (auditory, olfactory, visual, tactile)</a:t>
            </a:r>
            <a:endParaRPr lang="en-AU" dirty="0"/>
          </a:p>
        </p:txBody>
      </p:sp>
    </p:spTree>
    <p:extLst>
      <p:ext uri="{BB962C8B-B14F-4D97-AF65-F5344CB8AC3E}">
        <p14:creationId xmlns:p14="http://schemas.microsoft.com/office/powerpoint/2010/main" val="1810826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CD342-4131-4577-9904-62F89D5371B6}"/>
              </a:ext>
            </a:extLst>
          </p:cNvPr>
          <p:cNvSpPr>
            <a:spLocks noGrp="1"/>
          </p:cNvSpPr>
          <p:nvPr>
            <p:ph type="title"/>
          </p:nvPr>
        </p:nvSpPr>
        <p:spPr/>
        <p:txBody>
          <a:bodyPr>
            <a:normAutofit/>
          </a:bodyPr>
          <a:lstStyle/>
          <a:p>
            <a:pPr algn="ctr"/>
            <a:r>
              <a:rPr lang="en-US" sz="5400" b="1" dirty="0"/>
              <a:t>Issues in Therapy</a:t>
            </a:r>
            <a:endParaRPr lang="en-AU" sz="5400" dirty="0"/>
          </a:p>
        </p:txBody>
      </p:sp>
      <p:sp>
        <p:nvSpPr>
          <p:cNvPr id="3" name="Content Placeholder 2">
            <a:extLst>
              <a:ext uri="{FF2B5EF4-FFF2-40B4-BE49-F238E27FC236}">
                <a16:creationId xmlns:a16="http://schemas.microsoft.com/office/drawing/2014/main" id="{2B878AD5-CD4C-4AD5-9AB9-138D2D7370C0}"/>
              </a:ext>
            </a:extLst>
          </p:cNvPr>
          <p:cNvSpPr>
            <a:spLocks noGrp="1"/>
          </p:cNvSpPr>
          <p:nvPr>
            <p:ph idx="1"/>
          </p:nvPr>
        </p:nvSpPr>
        <p:spPr/>
        <p:txBody>
          <a:bodyPr>
            <a:normAutofit/>
          </a:bodyPr>
          <a:lstStyle/>
          <a:p>
            <a:r>
              <a:rPr lang="en-US" dirty="0"/>
              <a:t>Literal interpretation - idioms, sarcasm, jokes</a:t>
            </a:r>
          </a:p>
          <a:p>
            <a:r>
              <a:rPr lang="en-US" dirty="0"/>
              <a:t>Additional anxiety disorder, depression (self-harm) , ADHD, Pathological Demand Avoidance (PDA), Personality Disorder (BPD)</a:t>
            </a:r>
          </a:p>
          <a:p>
            <a:r>
              <a:rPr lang="en-US" dirty="0"/>
              <a:t>A detailed and comprehensive functional analysis for an Eating Disorder</a:t>
            </a:r>
          </a:p>
          <a:p>
            <a:r>
              <a:rPr lang="en-US" dirty="0"/>
              <a:t>Knowledge of the person’s learning style (The ASD cognitive profile)</a:t>
            </a:r>
          </a:p>
          <a:p>
            <a:r>
              <a:rPr lang="en-US" dirty="0"/>
              <a:t>Any signs of PTSD and bullying</a:t>
            </a:r>
          </a:p>
        </p:txBody>
      </p:sp>
    </p:spTree>
    <p:extLst>
      <p:ext uri="{BB962C8B-B14F-4D97-AF65-F5344CB8AC3E}">
        <p14:creationId xmlns:p14="http://schemas.microsoft.com/office/powerpoint/2010/main" val="27137829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CD342-4131-4577-9904-62F89D5371B6}"/>
              </a:ext>
            </a:extLst>
          </p:cNvPr>
          <p:cNvSpPr>
            <a:spLocks noGrp="1"/>
          </p:cNvSpPr>
          <p:nvPr>
            <p:ph type="title"/>
          </p:nvPr>
        </p:nvSpPr>
        <p:spPr/>
        <p:txBody>
          <a:bodyPr>
            <a:normAutofit/>
          </a:bodyPr>
          <a:lstStyle/>
          <a:p>
            <a:pPr algn="ctr"/>
            <a:r>
              <a:rPr lang="en-US" sz="5400" b="1" dirty="0"/>
              <a:t>Therapy Options for ASD Adolescents</a:t>
            </a:r>
            <a:endParaRPr lang="en-AU" sz="5400" dirty="0"/>
          </a:p>
        </p:txBody>
      </p:sp>
      <p:sp>
        <p:nvSpPr>
          <p:cNvPr id="3" name="Content Placeholder 2">
            <a:extLst>
              <a:ext uri="{FF2B5EF4-FFF2-40B4-BE49-F238E27FC236}">
                <a16:creationId xmlns:a16="http://schemas.microsoft.com/office/drawing/2014/main" id="{2B878AD5-CD4C-4AD5-9AB9-138D2D7370C0}"/>
              </a:ext>
            </a:extLst>
          </p:cNvPr>
          <p:cNvSpPr>
            <a:spLocks noGrp="1"/>
          </p:cNvSpPr>
          <p:nvPr>
            <p:ph idx="1"/>
          </p:nvPr>
        </p:nvSpPr>
        <p:spPr/>
        <p:txBody>
          <a:bodyPr>
            <a:normAutofit/>
          </a:bodyPr>
          <a:lstStyle/>
          <a:p>
            <a:r>
              <a:rPr lang="en-US" dirty="0"/>
              <a:t>Discovering a new culture (those who have autism, wisdom and empathy)</a:t>
            </a:r>
          </a:p>
          <a:p>
            <a:r>
              <a:rPr lang="en-US" dirty="0"/>
              <a:t>Energy Accounting (Stress management and to prevent relapse)</a:t>
            </a:r>
          </a:p>
          <a:p>
            <a:r>
              <a:rPr lang="en-US" dirty="0"/>
              <a:t>Focus on personal positive consequences, metaphors and logic rather than punishment</a:t>
            </a:r>
          </a:p>
          <a:p>
            <a:r>
              <a:rPr lang="en-US" dirty="0"/>
              <a:t>Sensory accommodations and desensitization around food and aroma</a:t>
            </a:r>
          </a:p>
          <a:p>
            <a:r>
              <a:rPr lang="en-US" dirty="0"/>
              <a:t>Developing social and friendship skills</a:t>
            </a:r>
            <a:endParaRPr lang="en-AU" dirty="0"/>
          </a:p>
        </p:txBody>
      </p:sp>
    </p:spTree>
    <p:extLst>
      <p:ext uri="{BB962C8B-B14F-4D97-AF65-F5344CB8AC3E}">
        <p14:creationId xmlns:p14="http://schemas.microsoft.com/office/powerpoint/2010/main" val="27957601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CD342-4131-4577-9904-62F89D5371B6}"/>
              </a:ext>
            </a:extLst>
          </p:cNvPr>
          <p:cNvSpPr>
            <a:spLocks noGrp="1"/>
          </p:cNvSpPr>
          <p:nvPr>
            <p:ph type="title"/>
          </p:nvPr>
        </p:nvSpPr>
        <p:spPr/>
        <p:txBody>
          <a:bodyPr>
            <a:normAutofit/>
          </a:bodyPr>
          <a:lstStyle/>
          <a:p>
            <a:pPr algn="ctr"/>
            <a:r>
              <a:rPr lang="en-US" sz="5400" b="1" dirty="0"/>
              <a:t>Therapy Options for ASD Adolescents</a:t>
            </a:r>
            <a:endParaRPr lang="en-AU" sz="5400" dirty="0"/>
          </a:p>
        </p:txBody>
      </p:sp>
      <p:sp>
        <p:nvSpPr>
          <p:cNvPr id="3" name="Content Placeholder 2">
            <a:extLst>
              <a:ext uri="{FF2B5EF4-FFF2-40B4-BE49-F238E27FC236}">
                <a16:creationId xmlns:a16="http://schemas.microsoft.com/office/drawing/2014/main" id="{2B878AD5-CD4C-4AD5-9AB9-138D2D7370C0}"/>
              </a:ext>
            </a:extLst>
          </p:cNvPr>
          <p:cNvSpPr>
            <a:spLocks noGrp="1"/>
          </p:cNvSpPr>
          <p:nvPr>
            <p:ph idx="1"/>
          </p:nvPr>
        </p:nvSpPr>
        <p:spPr/>
        <p:txBody>
          <a:bodyPr>
            <a:normAutofit/>
          </a:bodyPr>
          <a:lstStyle/>
          <a:p>
            <a:r>
              <a:rPr lang="en-US" dirty="0"/>
              <a:t>Psychoeducation (emotions and eating)</a:t>
            </a:r>
          </a:p>
          <a:p>
            <a:r>
              <a:rPr lang="en-US" dirty="0"/>
              <a:t>Comic Strip Conversations and Social Articles</a:t>
            </a:r>
          </a:p>
          <a:p>
            <a:r>
              <a:rPr lang="en-US" dirty="0"/>
              <a:t>Yoga, mindfulness, meditation</a:t>
            </a:r>
          </a:p>
          <a:p>
            <a:r>
              <a:rPr lang="en-US" dirty="0"/>
              <a:t>Concept of self (positive concept of autism)</a:t>
            </a:r>
          </a:p>
        </p:txBody>
      </p:sp>
    </p:spTree>
    <p:extLst>
      <p:ext uri="{BB962C8B-B14F-4D97-AF65-F5344CB8AC3E}">
        <p14:creationId xmlns:p14="http://schemas.microsoft.com/office/powerpoint/2010/main" val="2148209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284D2-ED8A-4EC5-BB4B-5A88E94F40D7}"/>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93B52B02-CD4E-4D7A-AF33-D8C868E8CE13}"/>
              </a:ext>
            </a:extLst>
          </p:cNvPr>
          <p:cNvSpPr>
            <a:spLocks noGrp="1"/>
          </p:cNvSpPr>
          <p:nvPr>
            <p:ph idx="1"/>
          </p:nvPr>
        </p:nvSpPr>
        <p:spPr/>
        <p:txBody>
          <a:bodyPr/>
          <a:lstStyle/>
          <a:p>
            <a:r>
              <a:rPr lang="en-US" dirty="0"/>
              <a:t>Brede et al (2020) JADD 50, 4280-4296</a:t>
            </a:r>
          </a:p>
          <a:p>
            <a:r>
              <a:rPr lang="en-US" dirty="0"/>
              <a:t>44 semi-structured interviews of 15 autistic women, parents and healthcare professionals</a:t>
            </a:r>
          </a:p>
          <a:p>
            <a:r>
              <a:rPr lang="en-US" dirty="0"/>
              <a:t>Thematic analysis to identify patterns</a:t>
            </a:r>
          </a:p>
          <a:p>
            <a:r>
              <a:rPr lang="en-US" dirty="0"/>
              <a:t>Studies have consistently shown 20-35% of women with Anorexia Nervosa (AN) meet diagnostic criteria for autism</a:t>
            </a:r>
          </a:p>
          <a:p>
            <a:r>
              <a:rPr lang="en-US" dirty="0"/>
              <a:t>For many women with AN, autistic traits present in early childhood and predated AN</a:t>
            </a:r>
            <a:endParaRPr lang="en-AU" dirty="0"/>
          </a:p>
        </p:txBody>
      </p:sp>
    </p:spTree>
    <p:extLst>
      <p:ext uri="{BB962C8B-B14F-4D97-AF65-F5344CB8AC3E}">
        <p14:creationId xmlns:p14="http://schemas.microsoft.com/office/powerpoint/2010/main" val="26074000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D9554-57DA-49D4-A7B0-9FB9A99C70E7}"/>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644A7EE5-6EA7-4001-BE95-13BE1F4DAD3F}"/>
              </a:ext>
            </a:extLst>
          </p:cNvPr>
          <p:cNvSpPr>
            <a:spLocks noGrp="1"/>
          </p:cNvSpPr>
          <p:nvPr>
            <p:ph idx="1"/>
          </p:nvPr>
        </p:nvSpPr>
        <p:spPr/>
        <p:txBody>
          <a:bodyPr/>
          <a:lstStyle/>
          <a:p>
            <a:r>
              <a:rPr lang="en-US" dirty="0"/>
              <a:t>Previous studies have criticized current service provision for not addressing the needs of those with ASD and AN</a:t>
            </a:r>
          </a:p>
          <a:p>
            <a:r>
              <a:rPr lang="en-US" dirty="0"/>
              <a:t>Those with ASD and AN have worse outcomes and lower recovery rates and rates of functioning than AN women without ASD</a:t>
            </a:r>
          </a:p>
          <a:p>
            <a:r>
              <a:rPr lang="en-US" dirty="0"/>
              <a:t>Eating Disorder (ED) clinicians often feel they do not have enough knowledge of ASD for those with this dual diagnosis</a:t>
            </a:r>
          </a:p>
          <a:p>
            <a:r>
              <a:rPr lang="en-US" dirty="0"/>
              <a:t>Autistic traits may exacerbate factors that maintain the eating disorder rather than cause the eating disorder directly</a:t>
            </a:r>
            <a:endParaRPr lang="en-AU" dirty="0"/>
          </a:p>
        </p:txBody>
      </p:sp>
    </p:spTree>
    <p:extLst>
      <p:ext uri="{BB962C8B-B14F-4D97-AF65-F5344CB8AC3E}">
        <p14:creationId xmlns:p14="http://schemas.microsoft.com/office/powerpoint/2010/main" val="1675829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57386-57DD-47B9-B6CA-4CCBEA55E436}"/>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C500405E-15DC-4EAF-B0FB-3591F8C6228C}"/>
              </a:ext>
            </a:extLst>
          </p:cNvPr>
          <p:cNvSpPr>
            <a:spLocks noGrp="1"/>
          </p:cNvSpPr>
          <p:nvPr>
            <p:ph idx="1"/>
          </p:nvPr>
        </p:nvSpPr>
        <p:spPr/>
        <p:txBody>
          <a:bodyPr/>
          <a:lstStyle/>
          <a:p>
            <a:pPr marL="0" indent="0">
              <a:buNone/>
            </a:pPr>
            <a:r>
              <a:rPr lang="en-US" dirty="0"/>
              <a:t>Main Themes of direct and indirect pathways to AN identified via thematic analysis</a:t>
            </a:r>
          </a:p>
          <a:p>
            <a:pPr marL="514350" indent="-514350">
              <a:buFont typeface="+mj-lt"/>
              <a:buAutoNum type="arabicPeriod"/>
            </a:pPr>
            <a:r>
              <a:rPr lang="en-US" dirty="0"/>
              <a:t>Sensory sensitivities</a:t>
            </a:r>
          </a:p>
          <a:p>
            <a:pPr marL="514350" indent="-514350">
              <a:buFont typeface="+mj-lt"/>
              <a:buAutoNum type="arabicPeriod"/>
            </a:pPr>
            <a:r>
              <a:rPr lang="en-US" dirty="0"/>
              <a:t>Social interaction and relationships</a:t>
            </a:r>
          </a:p>
          <a:p>
            <a:pPr marL="514350" indent="-514350">
              <a:buFont typeface="+mj-lt"/>
              <a:buAutoNum type="arabicPeriod"/>
            </a:pPr>
            <a:r>
              <a:rPr lang="en-US" dirty="0"/>
              <a:t>Self and identity</a:t>
            </a:r>
          </a:p>
          <a:p>
            <a:pPr marL="514350" indent="-514350">
              <a:buFont typeface="+mj-lt"/>
              <a:buAutoNum type="arabicPeriod"/>
            </a:pPr>
            <a:r>
              <a:rPr lang="en-US" dirty="0"/>
              <a:t>Difficulties with emotions</a:t>
            </a:r>
          </a:p>
          <a:p>
            <a:pPr marL="514350" indent="-514350">
              <a:buFont typeface="+mj-lt"/>
              <a:buAutoNum type="arabicPeriod"/>
            </a:pPr>
            <a:r>
              <a:rPr lang="en-US" dirty="0"/>
              <a:t>Thinking styles</a:t>
            </a:r>
          </a:p>
          <a:p>
            <a:pPr marL="514350" indent="-514350">
              <a:buFont typeface="+mj-lt"/>
              <a:buAutoNum type="arabicPeriod"/>
            </a:pPr>
            <a:r>
              <a:rPr lang="en-US" dirty="0"/>
              <a:t>Need for control and predictability</a:t>
            </a:r>
            <a:endParaRPr lang="en-AU" dirty="0"/>
          </a:p>
        </p:txBody>
      </p:sp>
    </p:spTree>
    <p:extLst>
      <p:ext uri="{BB962C8B-B14F-4D97-AF65-F5344CB8AC3E}">
        <p14:creationId xmlns:p14="http://schemas.microsoft.com/office/powerpoint/2010/main" val="15687068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A18B7-C01F-4CA7-9776-E35071248F6C}"/>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B6D8D655-DB8D-4A86-A082-530F0EEF629E}"/>
              </a:ext>
            </a:extLst>
          </p:cNvPr>
          <p:cNvSpPr>
            <a:spLocks noGrp="1"/>
          </p:cNvSpPr>
          <p:nvPr>
            <p:ph idx="1"/>
          </p:nvPr>
        </p:nvSpPr>
        <p:spPr/>
        <p:txBody>
          <a:bodyPr>
            <a:normAutofit lnSpcReduction="10000"/>
          </a:bodyPr>
          <a:lstStyle/>
          <a:p>
            <a:pPr marL="0" indent="0">
              <a:buNone/>
            </a:pPr>
            <a:r>
              <a:rPr lang="en-US" b="1" dirty="0"/>
              <a:t>Sensory Sensitivities</a:t>
            </a:r>
          </a:p>
          <a:p>
            <a:pPr marL="0" indent="0">
              <a:buNone/>
            </a:pPr>
            <a:r>
              <a:rPr lang="en-US" dirty="0"/>
              <a:t>Sensory overload in life in general and especially the treatment environment</a:t>
            </a:r>
          </a:p>
          <a:p>
            <a:pPr marL="0" indent="0">
              <a:buNone/>
            </a:pPr>
            <a:r>
              <a:rPr lang="en-US" dirty="0"/>
              <a:t>Some women used the effect of starvation on their body to numb these sensation</a:t>
            </a:r>
          </a:p>
          <a:p>
            <a:pPr marL="0" indent="0">
              <a:buNone/>
            </a:pPr>
            <a:r>
              <a:rPr lang="en-US" dirty="0"/>
              <a:t>Food specific sensory sensitivities related to food texture, taste, smell, temperature and mixing different foods limits the range of food tolerance</a:t>
            </a:r>
          </a:p>
          <a:p>
            <a:pPr marL="0" indent="0">
              <a:buNone/>
            </a:pPr>
            <a:r>
              <a:rPr lang="en-US" dirty="0"/>
              <a:t>Motivation for food restriction often related to the sensory properties rather than primarily based on calorie or fat content</a:t>
            </a:r>
          </a:p>
          <a:p>
            <a:pPr marL="0" indent="0">
              <a:buNone/>
            </a:pPr>
            <a:endParaRPr lang="en-AU" dirty="0"/>
          </a:p>
        </p:txBody>
      </p:sp>
    </p:spTree>
    <p:extLst>
      <p:ext uri="{BB962C8B-B14F-4D97-AF65-F5344CB8AC3E}">
        <p14:creationId xmlns:p14="http://schemas.microsoft.com/office/powerpoint/2010/main" val="167830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6DD20-4CA9-487B-8D6F-742F42B1EF44}"/>
              </a:ext>
            </a:extLst>
          </p:cNvPr>
          <p:cNvSpPr>
            <a:spLocks noGrp="1"/>
          </p:cNvSpPr>
          <p:nvPr>
            <p:ph type="title"/>
          </p:nvPr>
        </p:nvSpPr>
        <p:spPr/>
        <p:txBody>
          <a:bodyPr>
            <a:normAutofit/>
          </a:bodyPr>
          <a:lstStyle/>
          <a:p>
            <a:pPr algn="ctr"/>
            <a:r>
              <a:rPr lang="en-AU" sz="5400" b="1" dirty="0"/>
              <a:t>1: Intense and Intrusive: Italian Driver</a:t>
            </a:r>
          </a:p>
        </p:txBody>
      </p:sp>
      <p:pic>
        <p:nvPicPr>
          <p:cNvPr id="4" name="Content Placeholder 3">
            <a:extLst>
              <a:ext uri="{FF2B5EF4-FFF2-40B4-BE49-F238E27FC236}">
                <a16:creationId xmlns:a16="http://schemas.microsoft.com/office/drawing/2014/main" id="{1B70CE1B-C8F3-4EC0-BEC1-D40ED57F2CA1}"/>
              </a:ext>
            </a:extLst>
          </p:cNvPr>
          <p:cNvPicPr>
            <a:picLocks noGrp="1" noChangeAspect="1"/>
          </p:cNvPicPr>
          <p:nvPr>
            <p:ph idx="1"/>
          </p:nvPr>
        </p:nvPicPr>
        <p:blipFill>
          <a:blip r:embed="rId2"/>
          <a:stretch>
            <a:fillRect/>
          </a:stretch>
        </p:blipFill>
        <p:spPr>
          <a:xfrm>
            <a:off x="3209136" y="2011171"/>
            <a:ext cx="6168910" cy="3667427"/>
          </a:xfrm>
          <a:prstGeom prst="rect">
            <a:avLst/>
          </a:prstGeom>
        </p:spPr>
      </p:pic>
    </p:spTree>
    <p:extLst>
      <p:ext uri="{BB962C8B-B14F-4D97-AF65-F5344CB8AC3E}">
        <p14:creationId xmlns:p14="http://schemas.microsoft.com/office/powerpoint/2010/main" val="796028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43240-0870-4E3E-B1F5-24441AFC8784}"/>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DA743600-33E0-4820-8364-208C0546BF78}"/>
              </a:ext>
            </a:extLst>
          </p:cNvPr>
          <p:cNvSpPr>
            <a:spLocks noGrp="1"/>
          </p:cNvSpPr>
          <p:nvPr>
            <p:ph idx="1"/>
          </p:nvPr>
        </p:nvSpPr>
        <p:spPr/>
        <p:txBody>
          <a:bodyPr/>
          <a:lstStyle/>
          <a:p>
            <a:r>
              <a:rPr lang="en-US" dirty="0"/>
              <a:t>Food sensory sensitivity present since early childhood</a:t>
            </a:r>
          </a:p>
          <a:p>
            <a:r>
              <a:rPr lang="en-US" dirty="0"/>
              <a:t>Hypersensitivity to sensory stimuli also applied to internal sensation</a:t>
            </a:r>
          </a:p>
          <a:p>
            <a:r>
              <a:rPr lang="en-US" b="1" dirty="0" err="1"/>
              <a:t>Interoception</a:t>
            </a:r>
            <a:endParaRPr lang="en-US" b="1" dirty="0"/>
          </a:p>
          <a:p>
            <a:r>
              <a:rPr lang="en-US" dirty="0"/>
              <a:t>Internal sensations associated with eating such as feeling bloated, or the sensation of digesting food were perceived as very distressing</a:t>
            </a:r>
          </a:p>
          <a:p>
            <a:r>
              <a:rPr lang="en-US" dirty="0"/>
              <a:t>Restricting eating to avoid these sensations</a:t>
            </a:r>
          </a:p>
        </p:txBody>
      </p:sp>
    </p:spTree>
    <p:extLst>
      <p:ext uri="{BB962C8B-B14F-4D97-AF65-F5344CB8AC3E}">
        <p14:creationId xmlns:p14="http://schemas.microsoft.com/office/powerpoint/2010/main" val="13876918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70F10-3437-4F78-BAD0-325B2E0B0044}"/>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AD2B276A-B15D-484D-880A-A2E47093011B}"/>
              </a:ext>
            </a:extLst>
          </p:cNvPr>
          <p:cNvSpPr>
            <a:spLocks noGrp="1"/>
          </p:cNvSpPr>
          <p:nvPr>
            <p:ph idx="1"/>
          </p:nvPr>
        </p:nvSpPr>
        <p:spPr/>
        <p:txBody>
          <a:bodyPr/>
          <a:lstStyle/>
          <a:p>
            <a:r>
              <a:rPr lang="en-US" dirty="0"/>
              <a:t>In contrast, some women talked about hyposensitivity to internal sensations</a:t>
            </a:r>
          </a:p>
          <a:p>
            <a:r>
              <a:rPr lang="en-US" dirty="0"/>
              <a:t>Difficulty interpreting feelings of hunger and satiety</a:t>
            </a:r>
          </a:p>
          <a:p>
            <a:r>
              <a:rPr lang="en-US" dirty="0"/>
              <a:t>Missing meals because they failed to notice they were hungry</a:t>
            </a:r>
          </a:p>
          <a:p>
            <a:r>
              <a:rPr lang="en-US" dirty="0"/>
              <a:t>Not being able to regulate an eating routine without relying on external cues</a:t>
            </a:r>
          </a:p>
          <a:p>
            <a:r>
              <a:rPr lang="en-US" i="1" dirty="0"/>
              <a:t>They don’t experience hunger in quite the same way</a:t>
            </a:r>
            <a:endParaRPr lang="en-AU" i="1" dirty="0"/>
          </a:p>
          <a:p>
            <a:endParaRPr lang="en-AU" dirty="0"/>
          </a:p>
        </p:txBody>
      </p:sp>
    </p:spTree>
    <p:extLst>
      <p:ext uri="{BB962C8B-B14F-4D97-AF65-F5344CB8AC3E}">
        <p14:creationId xmlns:p14="http://schemas.microsoft.com/office/powerpoint/2010/main" val="34896152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0313E-56D0-456D-BB75-947EF6C2132D}"/>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11C3A7A0-9E76-41DF-A78B-E23E68FB5D34}"/>
              </a:ext>
            </a:extLst>
          </p:cNvPr>
          <p:cNvSpPr>
            <a:spLocks noGrp="1"/>
          </p:cNvSpPr>
          <p:nvPr>
            <p:ph idx="1"/>
          </p:nvPr>
        </p:nvSpPr>
        <p:spPr>
          <a:xfrm>
            <a:off x="838200" y="1825625"/>
            <a:ext cx="10515600" cy="4867988"/>
          </a:xfrm>
        </p:spPr>
        <p:txBody>
          <a:bodyPr>
            <a:normAutofit/>
          </a:bodyPr>
          <a:lstStyle/>
          <a:p>
            <a:pPr marL="0" indent="0">
              <a:buNone/>
            </a:pPr>
            <a:r>
              <a:rPr lang="en-US" b="1" dirty="0"/>
              <a:t>Social Interaction and Relationships</a:t>
            </a:r>
          </a:p>
          <a:p>
            <a:pPr marL="0" indent="0">
              <a:buNone/>
            </a:pPr>
            <a:r>
              <a:rPr lang="en-US" dirty="0"/>
              <a:t>All ASD and AN participants talked about difficulties in friendships and experiencing loneliness, bullying and abuse which affected their eating</a:t>
            </a:r>
          </a:p>
          <a:p>
            <a:pPr marL="0" indent="0">
              <a:buNone/>
            </a:pPr>
            <a:r>
              <a:rPr lang="en-US" dirty="0"/>
              <a:t>Restricting eating described as a way to cope with social difficulties and distract from or numb consequent emotions [thought blocker]</a:t>
            </a:r>
          </a:p>
          <a:p>
            <a:pPr marL="0" indent="0">
              <a:buNone/>
            </a:pPr>
            <a:r>
              <a:rPr lang="en-US" i="1" dirty="0"/>
              <a:t>I think I was lonely a lot… and I could get engrossed in food and exercise and just forget about everything else</a:t>
            </a:r>
          </a:p>
          <a:p>
            <a:pPr marL="0" indent="0">
              <a:buNone/>
            </a:pPr>
            <a:r>
              <a:rPr lang="en-US" dirty="0"/>
              <a:t>Avoidance of social settings that involve food due to being overwhelmed by the social and sensory environment, did not have anyone to sit with and to avoid bullies</a:t>
            </a:r>
            <a:endParaRPr lang="en-AU" dirty="0"/>
          </a:p>
        </p:txBody>
      </p:sp>
    </p:spTree>
    <p:extLst>
      <p:ext uri="{BB962C8B-B14F-4D97-AF65-F5344CB8AC3E}">
        <p14:creationId xmlns:p14="http://schemas.microsoft.com/office/powerpoint/2010/main" val="646673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06A8E-3679-40E0-B8CE-2CDCDF152F33}"/>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7D9FC9CA-F220-410B-8C90-BCA4CE3EE1D4}"/>
              </a:ext>
            </a:extLst>
          </p:cNvPr>
          <p:cNvSpPr>
            <a:spLocks noGrp="1"/>
          </p:cNvSpPr>
          <p:nvPr>
            <p:ph idx="1"/>
          </p:nvPr>
        </p:nvSpPr>
        <p:spPr/>
        <p:txBody>
          <a:bodyPr/>
          <a:lstStyle/>
          <a:p>
            <a:pPr marL="0" indent="0">
              <a:buNone/>
            </a:pPr>
            <a:r>
              <a:rPr lang="en-US" b="1" dirty="0"/>
              <a:t>Self and Identity</a:t>
            </a:r>
          </a:p>
          <a:p>
            <a:pPr marL="0" indent="0">
              <a:buNone/>
            </a:pPr>
            <a:r>
              <a:rPr lang="en-US" dirty="0"/>
              <a:t>Almost all participants talked about lacking a sense of self, feeling different and not fitting in as central to the development of their ED</a:t>
            </a:r>
          </a:p>
          <a:p>
            <a:pPr marL="0" indent="0">
              <a:buNone/>
            </a:pPr>
            <a:r>
              <a:rPr lang="en-US" dirty="0"/>
              <a:t>These feelings caused emotional upset and tried to cope with immersing themselves with eating disorder </a:t>
            </a:r>
            <a:r>
              <a:rPr lang="en-US" dirty="0" err="1"/>
              <a:t>behaviours</a:t>
            </a:r>
            <a:endParaRPr lang="en-US" dirty="0"/>
          </a:p>
          <a:p>
            <a:pPr marL="0" indent="0">
              <a:buNone/>
            </a:pPr>
            <a:r>
              <a:rPr lang="en-US" dirty="0"/>
              <a:t>Some women described dieting or focusing on their appearance as a way to fit in with peers – or provide a sense of identity</a:t>
            </a:r>
          </a:p>
          <a:p>
            <a:pPr marL="0" indent="0">
              <a:buNone/>
            </a:pPr>
            <a:r>
              <a:rPr lang="en-US" dirty="0"/>
              <a:t>A few women concluded that the reason they did not fit in socially must relate to their body and appearance - imitation</a:t>
            </a:r>
            <a:endParaRPr lang="en-AU" dirty="0"/>
          </a:p>
        </p:txBody>
      </p:sp>
    </p:spTree>
    <p:extLst>
      <p:ext uri="{BB962C8B-B14F-4D97-AF65-F5344CB8AC3E}">
        <p14:creationId xmlns:p14="http://schemas.microsoft.com/office/powerpoint/2010/main" val="3268387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55987-BECE-43E3-96AF-19BA8A82CCFC}"/>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7F618FB7-7405-4277-88AC-F64A5279438F}"/>
              </a:ext>
            </a:extLst>
          </p:cNvPr>
          <p:cNvSpPr>
            <a:spLocks noGrp="1"/>
          </p:cNvSpPr>
          <p:nvPr>
            <p:ph idx="1"/>
          </p:nvPr>
        </p:nvSpPr>
        <p:spPr/>
        <p:txBody>
          <a:bodyPr/>
          <a:lstStyle/>
          <a:p>
            <a:r>
              <a:rPr lang="en-US" dirty="0"/>
              <a:t>Societal messages about women being thin resulted in wanting to change body weight and shape in order to fit in and connect with peers</a:t>
            </a:r>
          </a:p>
          <a:p>
            <a:r>
              <a:rPr lang="en-US" i="1" dirty="0"/>
              <a:t>Going into hospital and being aware that everybody has the same condition, you then do become a lot more aware of some of the anorexia traits and you do sort of take them on – </a:t>
            </a:r>
            <a:r>
              <a:rPr lang="en-US" dirty="0"/>
              <a:t>copying peers</a:t>
            </a:r>
          </a:p>
          <a:p>
            <a:r>
              <a:rPr lang="en-US" dirty="0"/>
              <a:t>Copying others and adopting their anorexic values as a way of camouflaging  [connection]</a:t>
            </a:r>
          </a:p>
          <a:p>
            <a:r>
              <a:rPr lang="en-US" dirty="0"/>
              <a:t>Most stressed that weight loss was not the initial aim of their ED behaviour but a secondary and unintentional consequence</a:t>
            </a:r>
            <a:endParaRPr lang="en-AU" dirty="0"/>
          </a:p>
        </p:txBody>
      </p:sp>
    </p:spTree>
    <p:extLst>
      <p:ext uri="{BB962C8B-B14F-4D97-AF65-F5344CB8AC3E}">
        <p14:creationId xmlns:p14="http://schemas.microsoft.com/office/powerpoint/2010/main" val="22318312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8CFC6-51ED-4165-93EF-7E03532B5725}"/>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5FDC488C-9968-413B-B7AB-61A9448F5DEF}"/>
              </a:ext>
            </a:extLst>
          </p:cNvPr>
          <p:cNvSpPr>
            <a:spLocks noGrp="1"/>
          </p:cNvSpPr>
          <p:nvPr>
            <p:ph idx="1"/>
          </p:nvPr>
        </p:nvSpPr>
        <p:spPr>
          <a:xfrm>
            <a:off x="838200" y="1825625"/>
            <a:ext cx="10515600" cy="4867988"/>
          </a:xfrm>
        </p:spPr>
        <p:txBody>
          <a:bodyPr>
            <a:normAutofit/>
          </a:bodyPr>
          <a:lstStyle/>
          <a:p>
            <a:r>
              <a:rPr lang="en-US" i="1" dirty="0"/>
              <a:t>What I wanted was to be able to restrict food and over-exercise without losing weight. So that’s why it was so atypical. It was more like </a:t>
            </a:r>
            <a:r>
              <a:rPr lang="en-US" i="1" dirty="0" err="1"/>
              <a:t>behaviours</a:t>
            </a:r>
            <a:r>
              <a:rPr lang="en-US" i="1" dirty="0"/>
              <a:t> that I engaged with to feel calm, but would lead to catastrophic weight loss – </a:t>
            </a:r>
            <a:r>
              <a:rPr lang="en-US" dirty="0"/>
              <a:t>anxiety management</a:t>
            </a:r>
          </a:p>
          <a:p>
            <a:r>
              <a:rPr lang="en-US" dirty="0"/>
              <a:t>Assumptions by others that body image issues drove their ED </a:t>
            </a:r>
            <a:r>
              <a:rPr lang="en-US" dirty="0" err="1"/>
              <a:t>behaviours</a:t>
            </a:r>
            <a:r>
              <a:rPr lang="en-US" dirty="0"/>
              <a:t> made these women feel even more misunderstood and alienated</a:t>
            </a:r>
          </a:p>
          <a:p>
            <a:r>
              <a:rPr lang="en-US" dirty="0"/>
              <a:t>Health care professionals noted that many autistic women seemed less drawn to comparing their appearance to others or taking pride in their weight loss</a:t>
            </a:r>
          </a:p>
          <a:p>
            <a:r>
              <a:rPr lang="en-US" dirty="0"/>
              <a:t>Less competitive </a:t>
            </a:r>
            <a:r>
              <a:rPr lang="en-US" dirty="0" err="1"/>
              <a:t>behaviours</a:t>
            </a:r>
            <a:r>
              <a:rPr lang="en-US" dirty="0"/>
              <a:t> in inpatient settings</a:t>
            </a:r>
            <a:endParaRPr lang="en-AU" dirty="0"/>
          </a:p>
        </p:txBody>
      </p:sp>
    </p:spTree>
    <p:extLst>
      <p:ext uri="{BB962C8B-B14F-4D97-AF65-F5344CB8AC3E}">
        <p14:creationId xmlns:p14="http://schemas.microsoft.com/office/powerpoint/2010/main" val="21582177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D8BB9-6FA3-4B1F-977B-2C47E1BF33AA}"/>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1F4FD9F6-003D-43A2-BF83-113D2115865D}"/>
              </a:ext>
            </a:extLst>
          </p:cNvPr>
          <p:cNvSpPr>
            <a:spLocks noGrp="1"/>
          </p:cNvSpPr>
          <p:nvPr>
            <p:ph idx="1"/>
          </p:nvPr>
        </p:nvSpPr>
        <p:spPr/>
        <p:txBody>
          <a:bodyPr>
            <a:normAutofit/>
          </a:bodyPr>
          <a:lstStyle/>
          <a:p>
            <a:pPr marL="0" indent="0">
              <a:buNone/>
            </a:pPr>
            <a:r>
              <a:rPr lang="en-US" b="1" dirty="0"/>
              <a:t>Emotional Difficulties</a:t>
            </a:r>
          </a:p>
          <a:p>
            <a:pPr marL="0" indent="0">
              <a:buNone/>
            </a:pPr>
            <a:r>
              <a:rPr lang="en-US" dirty="0"/>
              <a:t>Autistic women with AN may use restriction and other ED </a:t>
            </a:r>
            <a:r>
              <a:rPr lang="en-US" dirty="0" err="1"/>
              <a:t>behaviours</a:t>
            </a:r>
            <a:r>
              <a:rPr lang="en-US" dirty="0"/>
              <a:t>, such as exercise, in order to numb or distract themselves from overwhelming and confusing emotions</a:t>
            </a:r>
          </a:p>
          <a:p>
            <a:pPr marL="0" indent="0">
              <a:buNone/>
            </a:pPr>
            <a:r>
              <a:rPr lang="en-US" dirty="0"/>
              <a:t>Discovered accidentally then used purposefully</a:t>
            </a:r>
          </a:p>
          <a:p>
            <a:pPr marL="0" indent="0">
              <a:buNone/>
            </a:pPr>
            <a:r>
              <a:rPr lang="en-US" i="1" dirty="0"/>
              <a:t>When I was restricting my eating, I would get this feeling of just calmness and I know that I am safer, I know that I am not going to experience these meltdowns that made me feel embarrassed or frightened</a:t>
            </a:r>
          </a:p>
        </p:txBody>
      </p:sp>
    </p:spTree>
    <p:extLst>
      <p:ext uri="{BB962C8B-B14F-4D97-AF65-F5344CB8AC3E}">
        <p14:creationId xmlns:p14="http://schemas.microsoft.com/office/powerpoint/2010/main" val="15162592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6BDAA-AFA3-4FE2-A51F-124938F8BC61}"/>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1B613BDF-0E8D-4142-88CE-4258F282B1DF}"/>
              </a:ext>
            </a:extLst>
          </p:cNvPr>
          <p:cNvSpPr>
            <a:spLocks noGrp="1"/>
          </p:cNvSpPr>
          <p:nvPr>
            <p:ph idx="1"/>
          </p:nvPr>
        </p:nvSpPr>
        <p:spPr>
          <a:xfrm>
            <a:off x="838200" y="1825625"/>
            <a:ext cx="10515600" cy="4806344"/>
          </a:xfrm>
        </p:spPr>
        <p:txBody>
          <a:bodyPr>
            <a:normAutofit/>
          </a:bodyPr>
          <a:lstStyle/>
          <a:p>
            <a:pPr marL="0" indent="0">
              <a:buNone/>
            </a:pPr>
            <a:r>
              <a:rPr lang="en-US" dirty="0"/>
              <a:t>A healthcare professional:</a:t>
            </a:r>
          </a:p>
          <a:p>
            <a:r>
              <a:rPr lang="en-US" i="1" dirty="0"/>
              <a:t>Their ED is a way of channeling anxiety. They can just worry about food and nothing else and that feels more manageable than everything in their life that feels horrendous</a:t>
            </a:r>
          </a:p>
          <a:p>
            <a:r>
              <a:rPr lang="en-US" dirty="0"/>
              <a:t>An ASD woman with AN</a:t>
            </a:r>
          </a:p>
          <a:p>
            <a:r>
              <a:rPr lang="en-US" i="1" dirty="0"/>
              <a:t>I misinterpret emotions as physical symptoms and I get very anxious about it: Am I unwell? Am I going to vomit? And that’s when I stop eating because I know that will dampen things down and calm them…</a:t>
            </a:r>
          </a:p>
          <a:p>
            <a:r>
              <a:rPr lang="en-US" dirty="0"/>
              <a:t>Giving up their ED </a:t>
            </a:r>
            <a:r>
              <a:rPr lang="en-US" dirty="0" err="1"/>
              <a:t>behaviours</a:t>
            </a:r>
            <a:r>
              <a:rPr lang="en-US" dirty="0"/>
              <a:t>, but lacking alternative ways of coping was one of the greatest challenges in recovery</a:t>
            </a:r>
            <a:endParaRPr lang="en-AU" dirty="0"/>
          </a:p>
          <a:p>
            <a:endParaRPr lang="en-AU" dirty="0"/>
          </a:p>
        </p:txBody>
      </p:sp>
    </p:spTree>
    <p:extLst>
      <p:ext uri="{BB962C8B-B14F-4D97-AF65-F5344CB8AC3E}">
        <p14:creationId xmlns:p14="http://schemas.microsoft.com/office/powerpoint/2010/main" val="24726221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8B1B-32F0-4789-8D59-A6B4FCBAF9B4}"/>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F9D2E55F-419F-490E-BDCB-2B6357F8BA71}"/>
              </a:ext>
            </a:extLst>
          </p:cNvPr>
          <p:cNvSpPr>
            <a:spLocks noGrp="1"/>
          </p:cNvSpPr>
          <p:nvPr>
            <p:ph idx="1"/>
          </p:nvPr>
        </p:nvSpPr>
        <p:spPr>
          <a:xfrm>
            <a:off x="838200" y="1846173"/>
            <a:ext cx="10515600" cy="4351338"/>
          </a:xfrm>
        </p:spPr>
        <p:txBody>
          <a:bodyPr/>
          <a:lstStyle/>
          <a:p>
            <a:pPr marL="0" indent="0">
              <a:buNone/>
            </a:pPr>
            <a:r>
              <a:rPr lang="en-US" b="1" dirty="0"/>
              <a:t>Thinking styles</a:t>
            </a:r>
          </a:p>
          <a:p>
            <a:r>
              <a:rPr lang="en-US" b="1" dirty="0"/>
              <a:t>Black and white thinking</a:t>
            </a:r>
          </a:p>
          <a:p>
            <a:r>
              <a:rPr lang="en-US" i="1" dirty="0"/>
              <a:t>If I’m not thin, then I’m fat </a:t>
            </a:r>
            <a:r>
              <a:rPr lang="en-US" dirty="0"/>
              <a:t> </a:t>
            </a:r>
            <a:r>
              <a:rPr lang="en-US" i="1" dirty="0"/>
              <a:t>and horrible with nothing in between</a:t>
            </a:r>
          </a:p>
          <a:p>
            <a:r>
              <a:rPr lang="en-AU" b="1" dirty="0"/>
              <a:t>Literal thinking</a:t>
            </a:r>
          </a:p>
          <a:p>
            <a:r>
              <a:rPr lang="en-AU" dirty="0"/>
              <a:t>Overheard comments, public health advice lessons at school about healthy eating initially giving rise to rigid rules about eating and exercise leading to the development of ED</a:t>
            </a:r>
          </a:p>
        </p:txBody>
      </p:sp>
    </p:spTree>
    <p:extLst>
      <p:ext uri="{BB962C8B-B14F-4D97-AF65-F5344CB8AC3E}">
        <p14:creationId xmlns:p14="http://schemas.microsoft.com/office/powerpoint/2010/main" val="13146479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5B85F-934D-4E0A-B205-234EB91E9C3D}"/>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51285601-86B3-4785-99AE-AC1E90D02550}"/>
              </a:ext>
            </a:extLst>
          </p:cNvPr>
          <p:cNvSpPr>
            <a:spLocks noGrp="1"/>
          </p:cNvSpPr>
          <p:nvPr>
            <p:ph idx="1"/>
          </p:nvPr>
        </p:nvSpPr>
        <p:spPr>
          <a:xfrm>
            <a:off x="838200" y="1825624"/>
            <a:ext cx="10515600" cy="4965593"/>
          </a:xfrm>
        </p:spPr>
        <p:txBody>
          <a:bodyPr/>
          <a:lstStyle/>
          <a:p>
            <a:r>
              <a:rPr lang="en-US" b="1" dirty="0"/>
              <a:t>Intense interests</a:t>
            </a:r>
          </a:p>
          <a:p>
            <a:r>
              <a:rPr lang="en-US" dirty="0"/>
              <a:t>Such as exercise, nutrition, veganism or environmental concerns</a:t>
            </a:r>
          </a:p>
          <a:p>
            <a:r>
              <a:rPr lang="en-US" dirty="0"/>
              <a:t>Passion for counting and monitoring numbers such as counting calories or looking for patterns in the numbers on weighing scales</a:t>
            </a:r>
          </a:p>
          <a:p>
            <a:r>
              <a:rPr lang="en-US" dirty="0"/>
              <a:t>An important source of enjoyment and achievement</a:t>
            </a:r>
          </a:p>
          <a:p>
            <a:r>
              <a:rPr lang="en-US" dirty="0"/>
              <a:t>To alleviate anxiety and bring calmness which contributed to their persistence</a:t>
            </a:r>
          </a:p>
          <a:p>
            <a:r>
              <a:rPr lang="en-US" b="1" dirty="0"/>
              <a:t>Rigid thinking</a:t>
            </a:r>
          </a:p>
          <a:p>
            <a:r>
              <a:rPr lang="en-US" i="1" dirty="0"/>
              <a:t>Once she’s made her up her mind about something, it is very difficult to change it.</a:t>
            </a:r>
          </a:p>
          <a:p>
            <a:endParaRPr lang="en-AU" dirty="0"/>
          </a:p>
        </p:txBody>
      </p:sp>
    </p:spTree>
    <p:extLst>
      <p:ext uri="{BB962C8B-B14F-4D97-AF65-F5344CB8AC3E}">
        <p14:creationId xmlns:p14="http://schemas.microsoft.com/office/powerpoint/2010/main" val="2431711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30789" y="49214"/>
            <a:ext cx="11031478" cy="1736725"/>
          </a:xfrm>
        </p:spPr>
        <p:txBody>
          <a:bodyPr>
            <a:normAutofit/>
          </a:bodyPr>
          <a:lstStyle/>
          <a:p>
            <a:pPr algn="ctr" eaLnBrk="1" hangingPunct="1"/>
            <a:r>
              <a:rPr lang="en-US" altLang="en-US" sz="5400" b="1" dirty="0"/>
              <a:t>2: Observation, Analysis and Imitation</a:t>
            </a:r>
            <a:endParaRPr lang="en-GB" altLang="en-US" sz="5400" b="1" dirty="0"/>
          </a:p>
        </p:txBody>
      </p:sp>
      <p:sp>
        <p:nvSpPr>
          <p:cNvPr id="14339" name="Rectangle 3"/>
          <p:cNvSpPr>
            <a:spLocks noGrp="1" noChangeArrowheads="1"/>
          </p:cNvSpPr>
          <p:nvPr>
            <p:ph type="body" idx="1"/>
          </p:nvPr>
        </p:nvSpPr>
        <p:spPr>
          <a:xfrm>
            <a:off x="757925" y="2038471"/>
            <a:ext cx="10630511" cy="4484637"/>
          </a:xfrm>
        </p:spPr>
        <p:txBody>
          <a:bodyPr>
            <a:normAutofit/>
          </a:bodyPr>
          <a:lstStyle/>
          <a:p>
            <a:pPr eaLnBrk="1" hangingPunct="1"/>
            <a:endParaRPr lang="en-US" altLang="en-US" dirty="0"/>
          </a:p>
          <a:p>
            <a:pPr eaLnBrk="1" hangingPunct="1"/>
            <a:r>
              <a:rPr lang="en-US" altLang="en-US" sz="3600" dirty="0"/>
              <a:t>Watching socially popular children</a:t>
            </a:r>
          </a:p>
          <a:p>
            <a:pPr eaLnBrk="1" hangingPunct="1"/>
            <a:r>
              <a:rPr lang="en-US" altLang="en-US" sz="3600" dirty="0"/>
              <a:t>Searching for patterns in behavior</a:t>
            </a:r>
          </a:p>
          <a:p>
            <a:pPr eaLnBrk="1" hangingPunct="1"/>
            <a:r>
              <a:rPr lang="en-US" altLang="en-US" sz="3600" dirty="0"/>
              <a:t>Becoming a child psychologist</a:t>
            </a:r>
          </a:p>
          <a:p>
            <a:pPr eaLnBrk="1" hangingPunct="1"/>
            <a:r>
              <a:rPr lang="en-US" altLang="en-US" sz="3600" dirty="0"/>
              <a:t>Copying mannerisms, speech, clothing, topics of conversation</a:t>
            </a:r>
          </a:p>
        </p:txBody>
      </p:sp>
    </p:spTree>
    <p:custDataLst>
      <p:tags r:id="rId1"/>
    </p:custDataLst>
    <p:extLst>
      <p:ext uri="{BB962C8B-B14F-4D97-AF65-F5344CB8AC3E}">
        <p14:creationId xmlns:p14="http://schemas.microsoft.com/office/powerpoint/2010/main" val="775984432"/>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FB845-F787-421D-88B2-ED674FB73ADA}"/>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5F0ACA18-C5AE-433E-B188-7ECE5E89B754}"/>
              </a:ext>
            </a:extLst>
          </p:cNvPr>
          <p:cNvSpPr>
            <a:spLocks noGrp="1"/>
          </p:cNvSpPr>
          <p:nvPr>
            <p:ph idx="1"/>
          </p:nvPr>
        </p:nvSpPr>
        <p:spPr/>
        <p:txBody>
          <a:bodyPr/>
          <a:lstStyle/>
          <a:p>
            <a:pPr marL="0" indent="0">
              <a:buNone/>
            </a:pPr>
            <a:r>
              <a:rPr lang="en-US" b="1" dirty="0"/>
              <a:t>Need for control and predictability</a:t>
            </a:r>
          </a:p>
          <a:p>
            <a:r>
              <a:rPr lang="en-US" dirty="0"/>
              <a:t>Puberty and hormonal changes resulting in emotional extremes further exaggerated feelings of confusion and perceived loss of control</a:t>
            </a:r>
          </a:p>
          <a:p>
            <a:r>
              <a:rPr lang="en-US" dirty="0"/>
              <a:t>Stressful life events with unpredictable outcomes such as illness, conflict in the family, transitions to a new school or university leading to worsening of eating </a:t>
            </a:r>
            <a:r>
              <a:rPr lang="en-US" dirty="0" err="1"/>
              <a:t>behaviours</a:t>
            </a:r>
            <a:endParaRPr lang="en-US" dirty="0"/>
          </a:p>
          <a:p>
            <a:r>
              <a:rPr lang="en-US" dirty="0"/>
              <a:t>Being able to take control of something, having clear rules to follow and creating predictability were powerful functions of AN</a:t>
            </a:r>
            <a:endParaRPr lang="en-AU" dirty="0"/>
          </a:p>
        </p:txBody>
      </p:sp>
    </p:spTree>
    <p:extLst>
      <p:ext uri="{BB962C8B-B14F-4D97-AF65-F5344CB8AC3E}">
        <p14:creationId xmlns:p14="http://schemas.microsoft.com/office/powerpoint/2010/main" val="11557622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5BBE7-33FF-4BB5-A9FE-E80944F73DCC}"/>
              </a:ext>
            </a:extLst>
          </p:cNvPr>
          <p:cNvSpPr>
            <a:spLocks noGrp="1"/>
          </p:cNvSpPr>
          <p:nvPr>
            <p:ph type="title"/>
          </p:nvPr>
        </p:nvSpPr>
        <p:spPr/>
        <p:txBody>
          <a:bodyPr>
            <a:normAutofit/>
          </a:bodyPr>
          <a:lstStyle/>
          <a:p>
            <a:pPr algn="ctr"/>
            <a:r>
              <a:rPr lang="en-US" sz="5400" b="1" dirty="0"/>
              <a:t>Anorexia Nervosa and ASD</a:t>
            </a:r>
            <a:endParaRPr lang="en-AU" sz="5400" b="1" dirty="0"/>
          </a:p>
        </p:txBody>
      </p:sp>
      <p:sp>
        <p:nvSpPr>
          <p:cNvPr id="3" name="Content Placeholder 2">
            <a:extLst>
              <a:ext uri="{FF2B5EF4-FFF2-40B4-BE49-F238E27FC236}">
                <a16:creationId xmlns:a16="http://schemas.microsoft.com/office/drawing/2014/main" id="{C4D67819-F96D-48EB-8283-AE7CE1DBFB51}"/>
              </a:ext>
            </a:extLst>
          </p:cNvPr>
          <p:cNvSpPr>
            <a:spLocks noGrp="1"/>
          </p:cNvSpPr>
          <p:nvPr>
            <p:ph idx="1"/>
          </p:nvPr>
        </p:nvSpPr>
        <p:spPr/>
        <p:txBody>
          <a:bodyPr/>
          <a:lstStyle/>
          <a:p>
            <a:r>
              <a:rPr lang="en-US" b="1" dirty="0"/>
              <a:t>Outcomes of Anorexia from an ASD perspective</a:t>
            </a:r>
          </a:p>
          <a:p>
            <a:r>
              <a:rPr lang="en-US" dirty="0"/>
              <a:t>Numbing down/resolving sensory and emotional experiences</a:t>
            </a:r>
          </a:p>
          <a:p>
            <a:r>
              <a:rPr lang="en-US" dirty="0"/>
              <a:t>Introducing calmness through control and predictability</a:t>
            </a:r>
          </a:p>
          <a:p>
            <a:endParaRPr lang="en-US" dirty="0"/>
          </a:p>
          <a:p>
            <a:pPr marL="0" indent="0">
              <a:buNone/>
            </a:pPr>
            <a:r>
              <a:rPr lang="en-US" dirty="0"/>
              <a:t>Standard treatments for Eating Disorders need to address autism-specific mechanisms underlying Anorexia Nervosa</a:t>
            </a:r>
            <a:endParaRPr lang="en-AU" dirty="0"/>
          </a:p>
        </p:txBody>
      </p:sp>
    </p:spTree>
    <p:extLst>
      <p:ext uri="{BB962C8B-B14F-4D97-AF65-F5344CB8AC3E}">
        <p14:creationId xmlns:p14="http://schemas.microsoft.com/office/powerpoint/2010/main" val="36823948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9722B-83E5-4B10-9A97-005500956338}"/>
              </a:ext>
            </a:extLst>
          </p:cNvPr>
          <p:cNvSpPr>
            <a:spLocks noGrp="1"/>
          </p:cNvSpPr>
          <p:nvPr>
            <p:ph type="title"/>
          </p:nvPr>
        </p:nvSpPr>
        <p:spPr>
          <a:xfrm>
            <a:off x="276225" y="365125"/>
            <a:ext cx="11644313" cy="1563688"/>
          </a:xfrm>
        </p:spPr>
        <p:txBody>
          <a:bodyPr>
            <a:normAutofit fontScale="90000"/>
          </a:bodyPr>
          <a:lstStyle/>
          <a:p>
            <a:pPr algn="ctr"/>
            <a:r>
              <a:rPr lang="en-US" sz="5300" b="1" dirty="0"/>
              <a:t>Adaptations to treatment to accommodate the characteristics of autism</a:t>
            </a:r>
            <a:br>
              <a:rPr lang="en-AU" sz="4400" dirty="0"/>
            </a:br>
            <a:endParaRPr lang="en-AU" dirty="0"/>
          </a:p>
        </p:txBody>
      </p:sp>
      <p:sp>
        <p:nvSpPr>
          <p:cNvPr id="3" name="Content Placeholder 2">
            <a:extLst>
              <a:ext uri="{FF2B5EF4-FFF2-40B4-BE49-F238E27FC236}">
                <a16:creationId xmlns:a16="http://schemas.microsoft.com/office/drawing/2014/main" id="{DE533B8D-B96B-4366-A879-65FA5FEC6C2D}"/>
              </a:ext>
            </a:extLst>
          </p:cNvPr>
          <p:cNvSpPr>
            <a:spLocks noGrp="1"/>
          </p:cNvSpPr>
          <p:nvPr>
            <p:ph idx="1"/>
          </p:nvPr>
        </p:nvSpPr>
        <p:spPr/>
        <p:txBody>
          <a:bodyPr/>
          <a:lstStyle/>
          <a:p>
            <a:r>
              <a:rPr lang="en-AU" dirty="0"/>
              <a:t>Increase time spent on affective education and anxiety management </a:t>
            </a:r>
          </a:p>
          <a:p>
            <a:r>
              <a:rPr lang="en-AU" dirty="0"/>
              <a:t>Increase body awareness (sensory processing, proprioception, </a:t>
            </a:r>
            <a:r>
              <a:rPr lang="en-AU" dirty="0" err="1"/>
              <a:t>interoception</a:t>
            </a:r>
            <a:r>
              <a:rPr lang="en-AU" dirty="0"/>
              <a:t>)</a:t>
            </a:r>
          </a:p>
          <a:p>
            <a:r>
              <a:rPr lang="en-AU" dirty="0"/>
              <a:t>Incorporate mindful movement practice - Yoga</a:t>
            </a:r>
          </a:p>
          <a:p>
            <a:endParaRPr lang="en-AU" dirty="0"/>
          </a:p>
        </p:txBody>
      </p:sp>
      <p:pic>
        <p:nvPicPr>
          <p:cNvPr id="4" name="Picture 3">
            <a:extLst>
              <a:ext uri="{FF2B5EF4-FFF2-40B4-BE49-F238E27FC236}">
                <a16:creationId xmlns:a16="http://schemas.microsoft.com/office/drawing/2014/main" id="{4F00F4AF-6AFA-4329-B605-5E102123177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28547" y="4001294"/>
            <a:ext cx="4029805" cy="2688569"/>
          </a:xfrm>
          <a:prstGeom prst="rect">
            <a:avLst/>
          </a:prstGeom>
        </p:spPr>
      </p:pic>
      <p:pic>
        <p:nvPicPr>
          <p:cNvPr id="5" name="Picture 4">
            <a:extLst>
              <a:ext uri="{FF2B5EF4-FFF2-40B4-BE49-F238E27FC236}">
                <a16:creationId xmlns:a16="http://schemas.microsoft.com/office/drawing/2014/main" id="{D0536B6D-8B9F-42F8-A4BB-22403E90CC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95807" y="3609975"/>
            <a:ext cx="3000363" cy="2995711"/>
          </a:xfrm>
          <a:prstGeom prst="rect">
            <a:avLst/>
          </a:prstGeom>
        </p:spPr>
      </p:pic>
      <p:sp>
        <p:nvSpPr>
          <p:cNvPr id="6" name="TextBox 5">
            <a:extLst>
              <a:ext uri="{FF2B5EF4-FFF2-40B4-BE49-F238E27FC236}">
                <a16:creationId xmlns:a16="http://schemas.microsoft.com/office/drawing/2014/main" id="{CA4341FA-8DAD-4C5B-B99A-DA00316FB890}"/>
              </a:ext>
            </a:extLst>
          </p:cNvPr>
          <p:cNvSpPr txBox="1"/>
          <p:nvPr/>
        </p:nvSpPr>
        <p:spPr>
          <a:xfrm>
            <a:off x="382657" y="4755874"/>
            <a:ext cx="2211456" cy="646331"/>
          </a:xfrm>
          <a:prstGeom prst="rect">
            <a:avLst/>
          </a:prstGeom>
          <a:noFill/>
        </p:spPr>
        <p:txBody>
          <a:bodyPr wrap="square" rtlCol="0">
            <a:spAutoFit/>
          </a:bodyPr>
          <a:lstStyle/>
          <a:p>
            <a:r>
              <a:rPr lang="en-AU" b="1"/>
              <a:t>The CAT-kit</a:t>
            </a:r>
            <a:br>
              <a:rPr lang="en-AU" b="1"/>
            </a:br>
            <a:r>
              <a:rPr lang="en-US" u="sng"/>
              <a:t>www.youtube.com</a:t>
            </a:r>
            <a:endParaRPr lang="en-AU" dirty="0"/>
          </a:p>
        </p:txBody>
      </p:sp>
      <p:sp>
        <p:nvSpPr>
          <p:cNvPr id="7" name="TextBox 6">
            <a:extLst>
              <a:ext uri="{FF2B5EF4-FFF2-40B4-BE49-F238E27FC236}">
                <a16:creationId xmlns:a16="http://schemas.microsoft.com/office/drawing/2014/main" id="{B1C64441-35D3-42EF-9508-1A370B912567}"/>
              </a:ext>
            </a:extLst>
          </p:cNvPr>
          <p:cNvSpPr txBox="1"/>
          <p:nvPr/>
        </p:nvSpPr>
        <p:spPr>
          <a:xfrm>
            <a:off x="10531683" y="4643438"/>
            <a:ext cx="1465016" cy="369332"/>
          </a:xfrm>
          <a:prstGeom prst="rect">
            <a:avLst/>
          </a:prstGeom>
          <a:noFill/>
        </p:spPr>
        <p:txBody>
          <a:bodyPr wrap="none" rtlCol="0">
            <a:spAutoFit/>
          </a:bodyPr>
          <a:lstStyle/>
          <a:p>
            <a:r>
              <a:rPr lang="en-AU" dirty="0"/>
              <a:t>www.jkp.com</a:t>
            </a:r>
          </a:p>
        </p:txBody>
      </p:sp>
    </p:spTree>
    <p:extLst>
      <p:ext uri="{BB962C8B-B14F-4D97-AF65-F5344CB8AC3E}">
        <p14:creationId xmlns:p14="http://schemas.microsoft.com/office/powerpoint/2010/main" val="12980785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algn="ctr"/>
            <a:r>
              <a:rPr lang="en-AU" sz="5400" b="1" dirty="0"/>
              <a:t>Coping with a Meltdown : Externalising</a:t>
            </a:r>
          </a:p>
        </p:txBody>
      </p:sp>
      <p:sp>
        <p:nvSpPr>
          <p:cNvPr id="16387" name="Content Placeholder 2"/>
          <p:cNvSpPr>
            <a:spLocks noGrp="1"/>
          </p:cNvSpPr>
          <p:nvPr>
            <p:ph idx="1"/>
          </p:nvPr>
        </p:nvSpPr>
        <p:spPr/>
        <p:txBody>
          <a:bodyPr/>
          <a:lstStyle/>
          <a:p>
            <a:r>
              <a:rPr lang="en-AU" dirty="0"/>
              <a:t>Explosion or melt-down</a:t>
            </a:r>
          </a:p>
          <a:p>
            <a:r>
              <a:rPr lang="en-AU" dirty="0"/>
              <a:t>To cleanse the system or clear the air</a:t>
            </a:r>
          </a:p>
          <a:p>
            <a:r>
              <a:rPr lang="en-AU" dirty="0"/>
              <a:t>“It’s a bit like wanting to vomit and knowing you will feel ill until you actually throw up. You get it over and done with and feel better. Getting it out of your system”</a:t>
            </a:r>
          </a:p>
          <a:p>
            <a:endParaRPr lang="en-AU" dirty="0"/>
          </a:p>
        </p:txBody>
      </p:sp>
      <p:pic>
        <p:nvPicPr>
          <p:cNvPr id="2" name="Picture 1">
            <a:extLst>
              <a:ext uri="{FF2B5EF4-FFF2-40B4-BE49-F238E27FC236}">
                <a16:creationId xmlns:a16="http://schemas.microsoft.com/office/drawing/2014/main" id="{F4A10754-4400-487D-8450-86BBCA16A7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14838" y="4210772"/>
            <a:ext cx="3624246" cy="2647228"/>
          </a:xfrm>
          <a:prstGeom prst="rect">
            <a:avLst/>
          </a:prstGeom>
        </p:spPr>
      </p:pic>
    </p:spTree>
    <p:extLst>
      <p:ext uri="{BB962C8B-B14F-4D97-AF65-F5344CB8AC3E}">
        <p14:creationId xmlns:p14="http://schemas.microsoft.com/office/powerpoint/2010/main" val="29818273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sz="5400" b="1" dirty="0"/>
              <a:t>Plan for a Meltdown</a:t>
            </a:r>
          </a:p>
        </p:txBody>
      </p:sp>
      <p:sp>
        <p:nvSpPr>
          <p:cNvPr id="3" name="Content Placeholder 2"/>
          <p:cNvSpPr>
            <a:spLocks noGrp="1"/>
          </p:cNvSpPr>
          <p:nvPr>
            <p:ph idx="1"/>
          </p:nvPr>
        </p:nvSpPr>
        <p:spPr/>
        <p:txBody>
          <a:bodyPr>
            <a:normAutofit/>
          </a:bodyPr>
          <a:lstStyle/>
          <a:p>
            <a:r>
              <a:rPr lang="en-AU" sz="2700" dirty="0"/>
              <a:t>Stay calm and reassuring </a:t>
            </a:r>
          </a:p>
          <a:p>
            <a:r>
              <a:rPr lang="en-AU" sz="2700" dirty="0"/>
              <a:t>Not ask what is causing the distress (no interrogation)</a:t>
            </a:r>
          </a:p>
          <a:p>
            <a:r>
              <a:rPr lang="en-AU" sz="2700" dirty="0"/>
              <a:t>Not move in too close without prior approval</a:t>
            </a:r>
          </a:p>
          <a:p>
            <a:r>
              <a:rPr lang="en-AU" sz="2700" dirty="0"/>
              <a:t>Adolescent not listening to or considering consequences</a:t>
            </a:r>
          </a:p>
          <a:p>
            <a:r>
              <a:rPr lang="en-AU" sz="2700" dirty="0"/>
              <a:t>Sanctuary for safe recovery</a:t>
            </a:r>
          </a:p>
          <a:p>
            <a:endParaRPr lang="en-AU" sz="2700" dirty="0"/>
          </a:p>
        </p:txBody>
      </p:sp>
    </p:spTree>
    <p:extLst>
      <p:ext uri="{BB962C8B-B14F-4D97-AF65-F5344CB8AC3E}">
        <p14:creationId xmlns:p14="http://schemas.microsoft.com/office/powerpoint/2010/main" val="5571308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b="1" dirty="0"/>
              <a:t> ‘Depression Attack’</a:t>
            </a:r>
          </a:p>
        </p:txBody>
      </p:sp>
      <p:sp>
        <p:nvSpPr>
          <p:cNvPr id="3" name="Content Placeholder 2"/>
          <p:cNvSpPr>
            <a:spLocks noGrp="1"/>
          </p:cNvSpPr>
          <p:nvPr>
            <p:ph idx="1"/>
          </p:nvPr>
        </p:nvSpPr>
        <p:spPr/>
        <p:txBody>
          <a:bodyPr/>
          <a:lstStyle/>
          <a:p>
            <a:r>
              <a:rPr lang="en-AU" dirty="0"/>
              <a:t>Arrive unexpectedly and are extremely intense</a:t>
            </a:r>
          </a:p>
          <a:p>
            <a:r>
              <a:rPr lang="en-AU" dirty="0"/>
              <a:t>An emotional ‘implosion’</a:t>
            </a:r>
          </a:p>
          <a:p>
            <a:r>
              <a:rPr lang="en-AU" dirty="0"/>
              <a:t>A desperate need to end the despair</a:t>
            </a:r>
          </a:p>
          <a:p>
            <a:r>
              <a:rPr lang="en-AU" dirty="0"/>
              <a:t>Can be intense and dangerous but fortunately brief</a:t>
            </a:r>
          </a:p>
        </p:txBody>
      </p:sp>
      <p:pic>
        <p:nvPicPr>
          <p:cNvPr id="5" name="Picture 4"/>
          <p:cNvPicPr>
            <a:picLocks noChangeAspect="1"/>
          </p:cNvPicPr>
          <p:nvPr/>
        </p:nvPicPr>
        <p:blipFill>
          <a:blip r:embed="rId2"/>
          <a:stretch>
            <a:fillRect/>
          </a:stretch>
        </p:blipFill>
        <p:spPr>
          <a:xfrm>
            <a:off x="2439619" y="4055633"/>
            <a:ext cx="3792488" cy="2546780"/>
          </a:xfrm>
          <a:prstGeom prst="rect">
            <a:avLst/>
          </a:prstGeom>
        </p:spPr>
      </p:pic>
      <p:pic>
        <p:nvPicPr>
          <p:cNvPr id="6" name="Picture 5">
            <a:extLst>
              <a:ext uri="{FF2B5EF4-FFF2-40B4-BE49-F238E27FC236}">
                <a16:creationId xmlns:a16="http://schemas.microsoft.com/office/drawing/2014/main" id="{75685DCE-EE38-4C94-848E-5FA129FA3C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48127" y="2089102"/>
            <a:ext cx="2505673" cy="3523793"/>
          </a:xfrm>
          <a:prstGeom prst="rect">
            <a:avLst/>
          </a:prstGeom>
        </p:spPr>
      </p:pic>
    </p:spTree>
    <p:extLst>
      <p:ext uri="{BB962C8B-B14F-4D97-AF65-F5344CB8AC3E}">
        <p14:creationId xmlns:p14="http://schemas.microsoft.com/office/powerpoint/2010/main" val="21865768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CD342-4131-4577-9904-62F89D5371B6}"/>
              </a:ext>
            </a:extLst>
          </p:cNvPr>
          <p:cNvSpPr>
            <a:spLocks noGrp="1"/>
          </p:cNvSpPr>
          <p:nvPr>
            <p:ph type="title"/>
          </p:nvPr>
        </p:nvSpPr>
        <p:spPr/>
        <p:txBody>
          <a:bodyPr>
            <a:normAutofit/>
          </a:bodyPr>
          <a:lstStyle/>
          <a:p>
            <a:pPr algn="ctr"/>
            <a:r>
              <a:rPr lang="en-US" sz="5400" b="1" dirty="0"/>
              <a:t>Therapy Options</a:t>
            </a:r>
            <a:endParaRPr lang="en-AU" sz="5400" dirty="0"/>
          </a:p>
        </p:txBody>
      </p:sp>
      <p:sp>
        <p:nvSpPr>
          <p:cNvPr id="3" name="Content Placeholder 2">
            <a:extLst>
              <a:ext uri="{FF2B5EF4-FFF2-40B4-BE49-F238E27FC236}">
                <a16:creationId xmlns:a16="http://schemas.microsoft.com/office/drawing/2014/main" id="{2B878AD5-CD4C-4AD5-9AB9-138D2D7370C0}"/>
              </a:ext>
            </a:extLst>
          </p:cNvPr>
          <p:cNvSpPr>
            <a:spLocks noGrp="1"/>
          </p:cNvSpPr>
          <p:nvPr>
            <p:ph idx="1"/>
          </p:nvPr>
        </p:nvSpPr>
        <p:spPr/>
        <p:txBody>
          <a:bodyPr>
            <a:normAutofit/>
          </a:bodyPr>
          <a:lstStyle/>
          <a:p>
            <a:r>
              <a:rPr lang="en-US" dirty="0"/>
              <a:t>Discovering a new culture (those who have autism)</a:t>
            </a:r>
          </a:p>
          <a:p>
            <a:r>
              <a:rPr lang="en-US" dirty="0"/>
              <a:t>Energy Accounting (Stress management and to prevent relapse)</a:t>
            </a:r>
          </a:p>
          <a:p>
            <a:r>
              <a:rPr lang="en-US" dirty="0"/>
              <a:t>Focus on personal positive consequences, metaphors and logic rather than punishment</a:t>
            </a:r>
          </a:p>
          <a:p>
            <a:r>
              <a:rPr lang="en-US" dirty="0"/>
              <a:t>Sensory accommodations and desensitization around food and aroma</a:t>
            </a:r>
          </a:p>
          <a:p>
            <a:r>
              <a:rPr lang="en-US" dirty="0"/>
              <a:t>Developing social and friendship skills</a:t>
            </a:r>
          </a:p>
          <a:p>
            <a:r>
              <a:rPr lang="en-US" dirty="0"/>
              <a:t>Developing a positive sense of self</a:t>
            </a:r>
            <a:endParaRPr lang="en-AU" dirty="0"/>
          </a:p>
        </p:txBody>
      </p:sp>
    </p:spTree>
    <p:extLst>
      <p:ext uri="{BB962C8B-B14F-4D97-AF65-F5344CB8AC3E}">
        <p14:creationId xmlns:p14="http://schemas.microsoft.com/office/powerpoint/2010/main" val="37022810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1C9C6-E101-4763-BBEB-B5161C55682C}"/>
              </a:ext>
            </a:extLst>
          </p:cNvPr>
          <p:cNvSpPr>
            <a:spLocks noGrp="1"/>
          </p:cNvSpPr>
          <p:nvPr>
            <p:ph type="title"/>
          </p:nvPr>
        </p:nvSpPr>
        <p:spPr>
          <a:xfrm>
            <a:off x="219075" y="365125"/>
            <a:ext cx="11549063" cy="1325563"/>
          </a:xfrm>
        </p:spPr>
        <p:txBody>
          <a:bodyPr>
            <a:noAutofit/>
          </a:bodyPr>
          <a:lstStyle/>
          <a:p>
            <a:pPr algn="ctr"/>
            <a:r>
              <a:rPr lang="en-AU" sz="5400" b="1" dirty="0"/>
              <a:t>Improve Social Skills and Connectedness</a:t>
            </a:r>
          </a:p>
        </p:txBody>
      </p:sp>
      <p:pic>
        <p:nvPicPr>
          <p:cNvPr id="4" name="Content Placeholder 3">
            <a:extLst>
              <a:ext uri="{FF2B5EF4-FFF2-40B4-BE49-F238E27FC236}">
                <a16:creationId xmlns:a16="http://schemas.microsoft.com/office/drawing/2014/main" id="{F69E9101-054E-4E71-81E4-457C6F2F3332}"/>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2076667"/>
            <a:ext cx="6740700" cy="3792182"/>
          </a:xfrm>
          <a:prstGeom prst="rect">
            <a:avLst/>
          </a:prstGeom>
        </p:spPr>
      </p:pic>
      <p:pic>
        <p:nvPicPr>
          <p:cNvPr id="5" name="Picture 4">
            <a:extLst>
              <a:ext uri="{FF2B5EF4-FFF2-40B4-BE49-F238E27FC236}">
                <a16:creationId xmlns:a16="http://schemas.microsoft.com/office/drawing/2014/main" id="{506B5F42-3FE8-40FD-8326-4642AE73A4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60666" y="2449996"/>
            <a:ext cx="6078942" cy="3418853"/>
          </a:xfrm>
          <a:prstGeom prst="rect">
            <a:avLst/>
          </a:prstGeom>
        </p:spPr>
      </p:pic>
    </p:spTree>
    <p:extLst>
      <p:ext uri="{BB962C8B-B14F-4D97-AF65-F5344CB8AC3E}">
        <p14:creationId xmlns:p14="http://schemas.microsoft.com/office/powerpoint/2010/main" val="25572136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08BEE1-4EE9-46FC-8F05-1A8EC6E189F8}"/>
              </a:ext>
            </a:extLst>
          </p:cNvPr>
          <p:cNvSpPr>
            <a:spLocks noGrp="1"/>
          </p:cNvSpPr>
          <p:nvPr>
            <p:ph type="title"/>
          </p:nvPr>
        </p:nvSpPr>
        <p:spPr/>
        <p:txBody>
          <a:bodyPr>
            <a:normAutofit/>
          </a:bodyPr>
          <a:lstStyle/>
          <a:p>
            <a:pPr algn="ctr"/>
            <a:r>
              <a:rPr lang="en-AU" sz="5400" b="1" dirty="0"/>
              <a:t>Further Information on Autism</a:t>
            </a:r>
          </a:p>
        </p:txBody>
      </p:sp>
      <p:pic>
        <p:nvPicPr>
          <p:cNvPr id="9" name="Content Placeholder 8">
            <a:extLst>
              <a:ext uri="{FF2B5EF4-FFF2-40B4-BE49-F238E27FC236}">
                <a16:creationId xmlns:a16="http://schemas.microsoft.com/office/drawing/2014/main" id="{28012884-6376-4DFE-BB0E-8E07FC750653}"/>
              </a:ext>
            </a:extLst>
          </p:cNvPr>
          <p:cNvPicPr>
            <a:picLocks noGrp="1" noChangeAspect="1"/>
          </p:cNvPicPr>
          <p:nvPr>
            <p:ph sz="half" idx="1"/>
          </p:nvPr>
        </p:nvPicPr>
        <p:blipFill>
          <a:blip r:embed="rId2"/>
          <a:stretch>
            <a:fillRect/>
          </a:stretch>
        </p:blipFill>
        <p:spPr>
          <a:xfrm>
            <a:off x="1905000" y="1839119"/>
            <a:ext cx="3048000" cy="4324350"/>
          </a:xfrm>
          <a:prstGeom prst="rect">
            <a:avLst/>
          </a:prstGeom>
        </p:spPr>
      </p:pic>
      <p:sp>
        <p:nvSpPr>
          <p:cNvPr id="10" name="Content Placeholder 9">
            <a:extLst>
              <a:ext uri="{FF2B5EF4-FFF2-40B4-BE49-F238E27FC236}">
                <a16:creationId xmlns:a16="http://schemas.microsoft.com/office/drawing/2014/main" id="{694D4D60-391D-4897-BA27-5C3355891E60}"/>
              </a:ext>
            </a:extLst>
          </p:cNvPr>
          <p:cNvSpPr>
            <a:spLocks noGrp="1"/>
          </p:cNvSpPr>
          <p:nvPr>
            <p:ph sz="half" idx="2"/>
          </p:nvPr>
        </p:nvSpPr>
        <p:spPr/>
        <p:txBody>
          <a:bodyPr/>
          <a:lstStyle/>
          <a:p>
            <a:r>
              <a:rPr lang="en-AU" dirty="0"/>
              <a:t>Autism Webinars with Tony and Dr Michelle Garnett</a:t>
            </a:r>
          </a:p>
          <a:p>
            <a:r>
              <a:rPr lang="en-AU" dirty="0"/>
              <a:t>Girls and women with ASD</a:t>
            </a:r>
          </a:p>
          <a:p>
            <a:r>
              <a:rPr lang="en-AU" dirty="0"/>
              <a:t>Autistic Teenagers </a:t>
            </a:r>
          </a:p>
          <a:p>
            <a:r>
              <a:rPr lang="en-AU" dirty="0"/>
              <a:t>Emotion management</a:t>
            </a:r>
          </a:p>
          <a:p>
            <a:r>
              <a:rPr lang="en-AU" dirty="0"/>
              <a:t>Exploring depression</a:t>
            </a:r>
          </a:p>
          <a:p>
            <a:r>
              <a:rPr lang="en-AU" dirty="0">
                <a:hlinkClick r:id="rId3"/>
              </a:rPr>
              <a:t>www.attwoodandgarnettevents.com</a:t>
            </a:r>
            <a:r>
              <a:rPr lang="en-AU" dirty="0"/>
              <a:t> </a:t>
            </a:r>
          </a:p>
          <a:p>
            <a:endParaRPr lang="en-AU" dirty="0"/>
          </a:p>
        </p:txBody>
      </p:sp>
    </p:spTree>
    <p:extLst>
      <p:ext uri="{BB962C8B-B14F-4D97-AF65-F5344CB8AC3E}">
        <p14:creationId xmlns:p14="http://schemas.microsoft.com/office/powerpoint/2010/main" val="3259678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228600" lvl="0" indent="-228600" algn="ctr">
              <a:spcBef>
                <a:spcPts val="1000"/>
              </a:spcBef>
            </a:pPr>
            <a:r>
              <a:rPr lang="en-AU" sz="3600" b="1" dirty="0">
                <a:solidFill>
                  <a:prstClr val="black"/>
                </a:solidFill>
                <a:latin typeface="Calibri" panose="020F0502020204030204"/>
                <a:ea typeface="+mn-ea"/>
                <a:cs typeface="+mn-cs"/>
              </a:rPr>
              <a:t>DSM 5 Diagnostic Criterion A2</a:t>
            </a:r>
            <a:br>
              <a:rPr lang="en-AU" sz="3600" b="1" dirty="0">
                <a:solidFill>
                  <a:prstClr val="black"/>
                </a:solidFill>
                <a:latin typeface="Calibri" panose="020F0502020204030204"/>
                <a:ea typeface="+mn-ea"/>
                <a:cs typeface="+mn-cs"/>
              </a:rPr>
            </a:br>
            <a:endParaRPr lang="en-AU" dirty="0"/>
          </a:p>
        </p:txBody>
      </p:sp>
      <p:sp>
        <p:nvSpPr>
          <p:cNvPr id="3" name="Content Placeholder 2"/>
          <p:cNvSpPr>
            <a:spLocks noGrp="1"/>
          </p:cNvSpPr>
          <p:nvPr>
            <p:ph idx="1"/>
          </p:nvPr>
        </p:nvSpPr>
        <p:spPr>
          <a:xfrm>
            <a:off x="728025" y="1900238"/>
            <a:ext cx="10332138" cy="4697114"/>
          </a:xfrm>
        </p:spPr>
        <p:txBody>
          <a:bodyPr>
            <a:normAutofit/>
          </a:bodyPr>
          <a:lstStyle/>
          <a:p>
            <a:pPr marL="0" lvl="0" indent="0">
              <a:buNone/>
            </a:pPr>
            <a:r>
              <a:rPr lang="en-AU" sz="3200" b="1" dirty="0">
                <a:solidFill>
                  <a:prstClr val="black"/>
                </a:solidFill>
                <a:ea typeface="+mj-ea"/>
                <a:cs typeface="+mj-cs"/>
              </a:rPr>
              <a:t>Deficits in non-verbal communicative behaviours used for social interaction; </a:t>
            </a:r>
          </a:p>
          <a:p>
            <a:pPr marL="0" lvl="0" indent="0">
              <a:buNone/>
            </a:pPr>
            <a:r>
              <a:rPr lang="en-AU" dirty="0"/>
              <a:t>Reading facial expressions, gestures, tone of voice and social cues and context</a:t>
            </a:r>
          </a:p>
          <a:p>
            <a:pPr marL="0" indent="0">
              <a:buNone/>
            </a:pPr>
            <a:r>
              <a:rPr lang="en-AU" dirty="0"/>
              <a:t>Theory of Mind: Determining what someone is thinking, feeling and knows</a:t>
            </a:r>
          </a:p>
          <a:p>
            <a:pPr marL="0" indent="0">
              <a:buNone/>
            </a:pPr>
            <a:r>
              <a:rPr lang="en-AU" dirty="0"/>
              <a:t>Self-reflection, Theory of Internal Mind</a:t>
            </a:r>
          </a:p>
        </p:txBody>
      </p:sp>
      <p:pic>
        <p:nvPicPr>
          <p:cNvPr id="4" name="Picture 3">
            <a:extLst>
              <a:ext uri="{FF2B5EF4-FFF2-40B4-BE49-F238E27FC236}">
                <a16:creationId xmlns:a16="http://schemas.microsoft.com/office/drawing/2014/main" id="{83271F08-6BBB-44F8-B4E8-70CD3987A1EB}"/>
              </a:ext>
            </a:extLst>
          </p:cNvPr>
          <p:cNvPicPr>
            <a:picLocks noChangeAspect="1"/>
          </p:cNvPicPr>
          <p:nvPr/>
        </p:nvPicPr>
        <p:blipFill>
          <a:blip r:embed="rId2"/>
          <a:stretch>
            <a:fillRect/>
          </a:stretch>
        </p:blipFill>
        <p:spPr>
          <a:xfrm>
            <a:off x="6987829" y="4440698"/>
            <a:ext cx="3714543" cy="2366204"/>
          </a:xfrm>
          <a:prstGeom prst="rect">
            <a:avLst/>
          </a:prstGeom>
        </p:spPr>
      </p:pic>
    </p:spTree>
    <p:extLst>
      <p:ext uri="{BB962C8B-B14F-4D97-AF65-F5344CB8AC3E}">
        <p14:creationId xmlns:p14="http://schemas.microsoft.com/office/powerpoint/2010/main" val="3562635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a:t>Criterion A3</a:t>
            </a:r>
            <a:endParaRPr lang="en-AU" b="1" dirty="0"/>
          </a:p>
        </p:txBody>
      </p:sp>
      <p:sp>
        <p:nvSpPr>
          <p:cNvPr id="6" name="Content Placeholder 5"/>
          <p:cNvSpPr>
            <a:spLocks noGrp="1"/>
          </p:cNvSpPr>
          <p:nvPr>
            <p:ph idx="1"/>
          </p:nvPr>
        </p:nvSpPr>
        <p:spPr>
          <a:xfrm>
            <a:off x="838200" y="1580322"/>
            <a:ext cx="10515600" cy="4596641"/>
          </a:xfrm>
        </p:spPr>
        <p:txBody>
          <a:bodyPr>
            <a:normAutofit/>
          </a:bodyPr>
          <a:lstStyle/>
          <a:p>
            <a:pPr marL="0" lvl="0" indent="0">
              <a:buNone/>
            </a:pPr>
            <a:r>
              <a:rPr lang="en-AU" sz="3500" b="1" dirty="0">
                <a:solidFill>
                  <a:prstClr val="black"/>
                </a:solidFill>
                <a:latin typeface="Calibri" panose="020F0502020204030204" pitchFamily="34" charset="0"/>
                <a:ea typeface="+mj-ea"/>
                <a:cs typeface="Calibri" panose="020F0502020204030204" pitchFamily="34" charset="0"/>
              </a:rPr>
              <a:t>Deficits in developing, understanding and maintaining relationships</a:t>
            </a:r>
          </a:p>
          <a:p>
            <a:r>
              <a:rPr lang="en-AU" dirty="0"/>
              <a:t>Making and keeping friends</a:t>
            </a:r>
          </a:p>
        </p:txBody>
      </p:sp>
      <p:pic>
        <p:nvPicPr>
          <p:cNvPr id="2" name="Picture 1">
            <a:extLst>
              <a:ext uri="{FF2B5EF4-FFF2-40B4-BE49-F238E27FC236}">
                <a16:creationId xmlns:a16="http://schemas.microsoft.com/office/drawing/2014/main" id="{F9EAEAB9-6123-4993-8053-1D6770CAEFB1}"/>
              </a:ext>
            </a:extLst>
          </p:cNvPr>
          <p:cNvPicPr>
            <a:picLocks noChangeAspect="1"/>
          </p:cNvPicPr>
          <p:nvPr/>
        </p:nvPicPr>
        <p:blipFill>
          <a:blip r:embed="rId2"/>
          <a:stretch>
            <a:fillRect/>
          </a:stretch>
        </p:blipFill>
        <p:spPr>
          <a:xfrm>
            <a:off x="4194012" y="3688830"/>
            <a:ext cx="3803976" cy="2531373"/>
          </a:xfrm>
          <a:prstGeom prst="rect">
            <a:avLst/>
          </a:prstGeom>
        </p:spPr>
      </p:pic>
    </p:spTree>
    <p:extLst>
      <p:ext uri="{BB962C8B-B14F-4D97-AF65-F5344CB8AC3E}">
        <p14:creationId xmlns:p14="http://schemas.microsoft.com/office/powerpoint/2010/main" val="3846218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b="1" dirty="0"/>
              <a:t>Criterion B1 and B2:</a:t>
            </a:r>
            <a:br>
              <a:rPr lang="en-AU" dirty="0"/>
            </a:br>
            <a:endParaRPr lang="en-AU" dirty="0"/>
          </a:p>
        </p:txBody>
      </p:sp>
      <p:sp>
        <p:nvSpPr>
          <p:cNvPr id="3" name="Content Placeholder 2"/>
          <p:cNvSpPr>
            <a:spLocks noGrp="1"/>
          </p:cNvSpPr>
          <p:nvPr>
            <p:ph idx="1"/>
          </p:nvPr>
        </p:nvSpPr>
        <p:spPr>
          <a:xfrm>
            <a:off x="838200" y="1252538"/>
            <a:ext cx="10515600" cy="5391150"/>
          </a:xfrm>
        </p:spPr>
        <p:txBody>
          <a:bodyPr>
            <a:normAutofit/>
          </a:bodyPr>
          <a:lstStyle/>
          <a:p>
            <a:pPr marL="0" indent="0">
              <a:buNone/>
            </a:pPr>
            <a:r>
              <a:rPr lang="en-AU" sz="3200" b="1" dirty="0"/>
              <a:t>Restricted, repetitive patterns of behaviour, interests, or activities as manifested by at least two of the following:</a:t>
            </a:r>
          </a:p>
          <a:p>
            <a:pPr marL="0" indent="0">
              <a:buNone/>
            </a:pPr>
            <a:r>
              <a:rPr lang="en-AU" sz="3200" b="1" dirty="0"/>
              <a:t>B1: Repetitive motor movements</a:t>
            </a:r>
          </a:p>
          <a:p>
            <a:pPr marL="0" indent="0">
              <a:buNone/>
            </a:pPr>
            <a:r>
              <a:rPr lang="en-AU" sz="3200" dirty="0"/>
              <a:t>Signature hand flapping, toe walking, spinning objects</a:t>
            </a:r>
          </a:p>
          <a:p>
            <a:pPr marL="0" indent="0">
              <a:buNone/>
            </a:pPr>
            <a:r>
              <a:rPr lang="en-AU" sz="3200" b="1" dirty="0"/>
              <a:t>B2: Insistence on sameness, inflexible adherence to routines</a:t>
            </a:r>
          </a:p>
          <a:p>
            <a:pPr marL="0" indent="0">
              <a:buNone/>
            </a:pPr>
            <a:r>
              <a:rPr lang="en-AU" sz="3200" dirty="0"/>
              <a:t>Aversion and resistance to change and requests</a:t>
            </a:r>
          </a:p>
          <a:p>
            <a:pPr marL="0" indent="0">
              <a:buNone/>
            </a:pPr>
            <a:r>
              <a:rPr lang="en-AU" sz="3200" dirty="0"/>
              <a:t>Coping with transitions</a:t>
            </a:r>
          </a:p>
          <a:p>
            <a:pPr marL="0" indent="0">
              <a:buNone/>
            </a:pPr>
            <a:r>
              <a:rPr lang="en-AU" sz="3200" dirty="0"/>
              <a:t>Rigid thinking</a:t>
            </a:r>
          </a:p>
          <a:p>
            <a:pPr marL="0" indent="0">
              <a:buNone/>
            </a:pPr>
            <a:r>
              <a:rPr lang="en-AU" sz="3200" dirty="0"/>
              <a:t>Daily routines to be maintained</a:t>
            </a:r>
          </a:p>
          <a:p>
            <a:pPr marL="0" indent="0">
              <a:buNone/>
            </a:pPr>
            <a:endParaRPr lang="en-AU" sz="3200" b="1" dirty="0"/>
          </a:p>
          <a:p>
            <a:pPr marL="0" indent="0">
              <a:buNone/>
            </a:pPr>
            <a:endParaRPr lang="en-AU" sz="3200" b="1" dirty="0"/>
          </a:p>
          <a:p>
            <a:pPr marL="0" indent="0">
              <a:buNone/>
            </a:pPr>
            <a:endParaRPr lang="en-AU" sz="3200" b="1" dirty="0"/>
          </a:p>
          <a:p>
            <a:pPr marL="0" indent="0">
              <a:buNone/>
            </a:pPr>
            <a:endParaRPr lang="en-AU" sz="3200" b="1" dirty="0"/>
          </a:p>
        </p:txBody>
      </p:sp>
      <p:pic>
        <p:nvPicPr>
          <p:cNvPr id="4" name="Picture 3">
            <a:extLst>
              <a:ext uri="{FF2B5EF4-FFF2-40B4-BE49-F238E27FC236}">
                <a16:creationId xmlns:a16="http://schemas.microsoft.com/office/drawing/2014/main" id="{2DDCE8A3-0333-4FC0-B91B-B21A6A168600}"/>
              </a:ext>
            </a:extLst>
          </p:cNvPr>
          <p:cNvPicPr>
            <a:picLocks noChangeAspect="1"/>
          </p:cNvPicPr>
          <p:nvPr/>
        </p:nvPicPr>
        <p:blipFill>
          <a:blip r:embed="rId2"/>
          <a:stretch>
            <a:fillRect/>
          </a:stretch>
        </p:blipFill>
        <p:spPr>
          <a:xfrm>
            <a:off x="6491287" y="4805362"/>
            <a:ext cx="2857500" cy="1600200"/>
          </a:xfrm>
          <a:prstGeom prst="rect">
            <a:avLst/>
          </a:prstGeom>
        </p:spPr>
      </p:pic>
    </p:spTree>
    <p:extLst>
      <p:ext uri="{BB962C8B-B14F-4D97-AF65-F5344CB8AC3E}">
        <p14:creationId xmlns:p14="http://schemas.microsoft.com/office/powerpoint/2010/main" val="3089466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1"/>
            <a:ext cx="10515600" cy="1614488"/>
          </a:xfrm>
        </p:spPr>
        <p:txBody>
          <a:bodyPr>
            <a:normAutofit/>
          </a:bodyPr>
          <a:lstStyle/>
          <a:p>
            <a:pPr algn="ctr"/>
            <a:r>
              <a:rPr lang="en-AU" b="1" dirty="0"/>
              <a:t>Criterion B3 and B4:</a:t>
            </a:r>
            <a:br>
              <a:rPr lang="en-AU" dirty="0"/>
            </a:br>
            <a:endParaRPr lang="en-AU" dirty="0"/>
          </a:p>
        </p:txBody>
      </p:sp>
      <p:sp>
        <p:nvSpPr>
          <p:cNvPr id="3" name="Content Placeholder 2"/>
          <p:cNvSpPr>
            <a:spLocks noGrp="1"/>
          </p:cNvSpPr>
          <p:nvPr>
            <p:ph idx="1"/>
          </p:nvPr>
        </p:nvSpPr>
        <p:spPr>
          <a:xfrm>
            <a:off x="390223" y="962026"/>
            <a:ext cx="10844666" cy="5563318"/>
          </a:xfrm>
        </p:spPr>
        <p:txBody>
          <a:bodyPr>
            <a:noAutofit/>
          </a:bodyPr>
          <a:lstStyle/>
          <a:p>
            <a:pPr marL="0" lvl="0" indent="0">
              <a:buNone/>
            </a:pPr>
            <a:r>
              <a:rPr lang="en-AU" sz="3600" dirty="0"/>
              <a:t>B3 Highly restricted, fixated</a:t>
            </a:r>
            <a:r>
              <a:rPr lang="en-AU" sz="3600" b="1" dirty="0"/>
              <a:t> interests </a:t>
            </a:r>
            <a:r>
              <a:rPr lang="en-AU" sz="3600" dirty="0"/>
              <a:t>that are abnormal in </a:t>
            </a:r>
            <a:r>
              <a:rPr lang="en-AU" sz="3600" b="1" dirty="0"/>
              <a:t>intensity or focus</a:t>
            </a:r>
          </a:p>
          <a:p>
            <a:pPr marL="0" lvl="0" indent="0">
              <a:buNone/>
            </a:pPr>
            <a:r>
              <a:rPr lang="en-AU" sz="3600" dirty="0"/>
              <a:t>Collecting objects then encyclopaedic information on a theme, person or animal</a:t>
            </a:r>
          </a:p>
          <a:p>
            <a:pPr marL="0" lvl="0" indent="0">
              <a:buNone/>
            </a:pPr>
            <a:r>
              <a:rPr lang="en-AU" sz="3600" dirty="0"/>
              <a:t>B4: </a:t>
            </a:r>
            <a:r>
              <a:rPr lang="en-AU" sz="3600" b="1" dirty="0"/>
              <a:t>Hyper- or hypo-reactivity to sensory input </a:t>
            </a:r>
            <a:r>
              <a:rPr lang="en-AU" sz="3600" dirty="0"/>
              <a:t>or unusual interest in sensory aspects of environment</a:t>
            </a:r>
          </a:p>
          <a:p>
            <a:pPr marL="0" lvl="0" indent="0">
              <a:buNone/>
            </a:pPr>
            <a:r>
              <a:rPr lang="en-AU" sz="3600" dirty="0"/>
              <a:t>Auditory, tactile, visual, aroma</a:t>
            </a:r>
          </a:p>
          <a:p>
            <a:pPr marL="0" lvl="0" indent="0">
              <a:buNone/>
            </a:pPr>
            <a:r>
              <a:rPr lang="en-AU" sz="3600" dirty="0"/>
              <a:t>Startle and pain reaction</a:t>
            </a:r>
          </a:p>
          <a:p>
            <a:pPr marL="0" lvl="0" indent="0">
              <a:buNone/>
            </a:pPr>
            <a:r>
              <a:rPr lang="en-AU" sz="3600" dirty="0"/>
              <a:t>Apparent indifference to pain, hunger, needing the toilet</a:t>
            </a:r>
          </a:p>
        </p:txBody>
      </p:sp>
      <p:pic>
        <p:nvPicPr>
          <p:cNvPr id="4" name="Picture 3">
            <a:extLst>
              <a:ext uri="{FF2B5EF4-FFF2-40B4-BE49-F238E27FC236}">
                <a16:creationId xmlns:a16="http://schemas.microsoft.com/office/drawing/2014/main" id="{52383B86-8A85-4FD9-9C1A-952A29C0C5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64359" y="4238559"/>
            <a:ext cx="1835055" cy="1426745"/>
          </a:xfrm>
          <a:prstGeom prst="rect">
            <a:avLst/>
          </a:prstGeom>
        </p:spPr>
      </p:pic>
      <p:pic>
        <p:nvPicPr>
          <p:cNvPr id="5" name="Picture 4">
            <a:extLst>
              <a:ext uri="{FF2B5EF4-FFF2-40B4-BE49-F238E27FC236}">
                <a16:creationId xmlns:a16="http://schemas.microsoft.com/office/drawing/2014/main" id="{7D001ABA-977D-4297-A793-9ABE1803E8B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17717" y="4288254"/>
            <a:ext cx="2078445" cy="1377050"/>
          </a:xfrm>
          <a:prstGeom prst="rect">
            <a:avLst/>
          </a:prstGeom>
        </p:spPr>
      </p:pic>
    </p:spTree>
    <p:extLst>
      <p:ext uri="{BB962C8B-B14F-4D97-AF65-F5344CB8AC3E}">
        <p14:creationId xmlns:p14="http://schemas.microsoft.com/office/powerpoint/2010/main" val="40965806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WER3D TRANSITION" val="RasTiles.p3d 2"/>
  <p:tag name="POWER3D OPTIONS" val="Medium "/>
</p:tagLst>
</file>

<file path=ppt/tags/tag2.xml><?xml version="1.0" encoding="utf-8"?>
<p:tagLst xmlns:a="http://schemas.openxmlformats.org/drawingml/2006/main" xmlns:r="http://schemas.openxmlformats.org/officeDocument/2006/relationships" xmlns:p="http://schemas.openxmlformats.org/presentationml/2006/main">
  <p:tag name="POWER3D TRANSITION" val="RasTiles.p3d 2"/>
  <p:tag name="POWER3D OPTIONS" val="Medium "/>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TotalTime>
  <Words>3066</Words>
  <Application>Microsoft Office PowerPoint</Application>
  <PresentationFormat>Widescreen</PresentationFormat>
  <Paragraphs>344</Paragraphs>
  <Slides>58</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58</vt:i4>
      </vt:variant>
    </vt:vector>
  </HeadingPairs>
  <TitlesOfParts>
    <vt:vector size="64" baseType="lpstr">
      <vt:lpstr>Arial</vt:lpstr>
      <vt:lpstr>Calibri</vt:lpstr>
      <vt:lpstr>Calibri Light</vt:lpstr>
      <vt:lpstr>Nunito Sans</vt:lpstr>
      <vt:lpstr>Nunito Sans Black</vt:lpstr>
      <vt:lpstr>Office Theme</vt:lpstr>
      <vt:lpstr>Eating Disorders and Autism</vt:lpstr>
      <vt:lpstr>Programme </vt:lpstr>
      <vt:lpstr>What is Autism? The Diagnostic Criteria for ASD in DSM 5: A1</vt:lpstr>
      <vt:lpstr>1: Intense and Intrusive: Italian Driver</vt:lpstr>
      <vt:lpstr>2: Observation, Analysis and Imitation</vt:lpstr>
      <vt:lpstr>DSM 5 Diagnostic Criterion A2 </vt:lpstr>
      <vt:lpstr>Criterion A3</vt:lpstr>
      <vt:lpstr>Criterion B1 and B2: </vt:lpstr>
      <vt:lpstr>Criterion B3 and B4: </vt:lpstr>
      <vt:lpstr>Associated with Autism</vt:lpstr>
      <vt:lpstr>Emotional Sensitivity</vt:lpstr>
      <vt:lpstr>Empathic Attunement</vt:lpstr>
      <vt:lpstr>Alexithymia</vt:lpstr>
      <vt:lpstr>Alexithymia</vt:lpstr>
      <vt:lpstr>Alexithymia, Autism and Eating Disorder</vt:lpstr>
      <vt:lpstr>Interoception: Perception of Inner Signals</vt:lpstr>
      <vt:lpstr>PowerPoint Presentation</vt:lpstr>
      <vt:lpstr>Different Learning Style</vt:lpstr>
      <vt:lpstr>The Expression of Autism in Girls</vt:lpstr>
      <vt:lpstr>Camouflaging</vt:lpstr>
      <vt:lpstr>Identify with boys</vt:lpstr>
      <vt:lpstr>PowerPoint Presentation</vt:lpstr>
      <vt:lpstr>Social Experiences of Adolescent Girls</vt:lpstr>
      <vt:lpstr>Ultra-feminine or anti-social conventions</vt:lpstr>
      <vt:lpstr>ASD and ED Similarities</vt:lpstr>
      <vt:lpstr>Eating Disorders: ARFID (Selective Eating Disorder)</vt:lpstr>
      <vt:lpstr>Prevalence of Eating Disorders and ASD</vt:lpstr>
      <vt:lpstr>Autistic Pathways to an Eating Disorder Research </vt:lpstr>
      <vt:lpstr>Motivation for an Eating Disorder and Autism</vt:lpstr>
      <vt:lpstr>Motivation for an Eating Disorder and Autism</vt:lpstr>
      <vt:lpstr>Associated Concerns</vt:lpstr>
      <vt:lpstr>Issues in Therapy</vt:lpstr>
      <vt:lpstr>Issues in Therapy</vt:lpstr>
      <vt:lpstr>Therapy Options for ASD Adolescents</vt:lpstr>
      <vt:lpstr>Therapy Options for ASD Adolescents</vt:lpstr>
      <vt:lpstr>Anorexia Nervosa and ASD</vt:lpstr>
      <vt:lpstr>Anorexia Nervosa and ASD</vt:lpstr>
      <vt:lpstr>Anorexia Nervosa and ASD</vt:lpstr>
      <vt:lpstr>Anorexia Nervosa and ASD</vt:lpstr>
      <vt:lpstr>Anorexia Nervosa and ASD</vt:lpstr>
      <vt:lpstr>Anorexia Nervosa and ASD</vt:lpstr>
      <vt:lpstr>Anorexia Nervosa and ASD</vt:lpstr>
      <vt:lpstr>Anorexia Nervosa and ASD</vt:lpstr>
      <vt:lpstr>Anorexia Nervosa and ASD</vt:lpstr>
      <vt:lpstr>Anorexia Nervosa and ASD</vt:lpstr>
      <vt:lpstr>Anorexia Nervosa and ASD</vt:lpstr>
      <vt:lpstr>Anorexia Nervosa and ASD</vt:lpstr>
      <vt:lpstr>Anorexia Nervosa and ASD</vt:lpstr>
      <vt:lpstr>Anorexia Nervosa and ASD</vt:lpstr>
      <vt:lpstr>Anorexia Nervosa and ASD</vt:lpstr>
      <vt:lpstr>Anorexia Nervosa and ASD</vt:lpstr>
      <vt:lpstr>Adaptations to treatment to accommodate the characteristics of autism </vt:lpstr>
      <vt:lpstr>Coping with a Meltdown : Externalising</vt:lpstr>
      <vt:lpstr>Plan for a Meltdown</vt:lpstr>
      <vt:lpstr> ‘Depression Attack’</vt:lpstr>
      <vt:lpstr>Therapy Options</vt:lpstr>
      <vt:lpstr>Improve Social Skills and Connectedness</vt:lpstr>
      <vt:lpstr>Further Information on Autism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Eating Disorders and Autism</dc:title>
  <dc:creator>Tony Attwood</dc:creator>
  <cp:lastModifiedBy>Jenny Langley</cp:lastModifiedBy>
  <cp:revision>39</cp:revision>
  <cp:lastPrinted>2021-01-18T06:20:49Z</cp:lastPrinted>
  <dcterms:created xsi:type="dcterms:W3CDTF">2020-02-10T02:31:15Z</dcterms:created>
  <dcterms:modified xsi:type="dcterms:W3CDTF">2021-02-26T11:43:10Z</dcterms:modified>
</cp:coreProperties>
</file>